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145706706" r:id="rId2"/>
    <p:sldId id="257" r:id="rId3"/>
    <p:sldId id="261" r:id="rId4"/>
    <p:sldId id="2145706692" r:id="rId5"/>
    <p:sldId id="266" r:id="rId6"/>
    <p:sldId id="269" r:id="rId7"/>
    <p:sldId id="264" r:id="rId8"/>
    <p:sldId id="263" r:id="rId9"/>
    <p:sldId id="2145706711" r:id="rId10"/>
    <p:sldId id="2145706712" r:id="rId11"/>
    <p:sldId id="2145706713" r:id="rId12"/>
    <p:sldId id="2145706714" r:id="rId13"/>
    <p:sldId id="2145706715" r:id="rId14"/>
    <p:sldId id="1981" r:id="rId15"/>
    <p:sldId id="2145706678" r:id="rId16"/>
    <p:sldId id="21457067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F6B70-4B09-48F9-B0F6-BA130E9666A2}"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B1617-1088-45B9-BFC0-D77C6C61CD3D}" type="slidenum">
              <a:rPr lang="en-US" smtClean="0"/>
              <a:t>‹#›</a:t>
            </a:fld>
            <a:endParaRPr lang="en-US"/>
          </a:p>
        </p:txBody>
      </p:sp>
    </p:spTree>
    <p:extLst>
      <p:ext uri="{BB962C8B-B14F-4D97-AF65-F5344CB8AC3E}">
        <p14:creationId xmlns:p14="http://schemas.microsoft.com/office/powerpoint/2010/main" val="84057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E94BB-AE53-68DA-9ABF-C1A75860E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6CC6A-C8FF-1E55-2384-C7BD15376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9E97F-A25A-82DD-902B-14B58B13F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12EDD8-429F-7930-ADF5-4F90F35C700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57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13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37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4CBD-FE8C-2C4A-8F8C-E131CB611E3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2B4E2CA9-FB10-7440-8C7F-ACAF12754D9D}"/>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57424BBC-6FB3-8749-8AC3-4D5B769CDDC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32A162C3-1A3A-B348-989B-BC1C39FFFBD4}"/>
              </a:ext>
            </a:extLst>
          </p:cNvPr>
          <p:cNvSpPr>
            <a:spLocks noGrp="1"/>
          </p:cNvSpPr>
          <p:nvPr>
            <p:ph type="dt" sz="half" idx="10"/>
          </p:nvPr>
        </p:nvSpPr>
        <p:spPr/>
        <p:txBody>
          <a:bodyPr/>
          <a:lstStyle/>
          <a:p>
            <a:fld id="{0D9984BF-6AE7-45CA-99A1-FA48961ADB89}" type="datetime1">
              <a:rPr lang="en-US" smtClean="0"/>
              <a:t>4/22/2026</a:t>
            </a:fld>
            <a:endParaRPr lang="en-US"/>
          </a:p>
        </p:txBody>
      </p:sp>
      <p:sp>
        <p:nvSpPr>
          <p:cNvPr id="6" name="Footer Placeholder 5">
            <a:extLst>
              <a:ext uri="{FF2B5EF4-FFF2-40B4-BE49-F238E27FC236}">
                <a16:creationId xmlns:a16="http://schemas.microsoft.com/office/drawing/2014/main" id="{34CBD987-D055-E741-92DD-0CFD56C52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718FE-D02A-BB43-844C-BDD5AF93A535}"/>
              </a:ext>
            </a:extLst>
          </p:cNvPr>
          <p:cNvSpPr>
            <a:spLocks noGrp="1"/>
          </p:cNvSpPr>
          <p:nvPr>
            <p:ph type="sldNum" sz="quarter" idx="12"/>
          </p:nvPr>
        </p:nvSpPr>
        <p:spPr/>
        <p:txBody>
          <a:bodyPr/>
          <a:lstStyle/>
          <a:p>
            <a:fld id="{721F1F5E-8EB9-4BE4-B2BD-B4233579BE42}" type="slidenum">
              <a:rPr lang="en-US" smtClean="0"/>
              <a:t>‹#›</a:t>
            </a:fld>
            <a:endParaRPr lang="en-US"/>
          </a:p>
        </p:txBody>
      </p:sp>
      <p:pic>
        <p:nvPicPr>
          <p:cNvPr id="8" name="Resim 2">
            <a:extLst>
              <a:ext uri="{FF2B5EF4-FFF2-40B4-BE49-F238E27FC236}">
                <a16:creationId xmlns:a16="http://schemas.microsoft.com/office/drawing/2014/main" id="{08939E22-D9DB-5240-B241-185923FB28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61412" y="299394"/>
            <a:ext cx="2406811" cy="972509"/>
          </a:xfrm>
          <a:prstGeom prst="rect">
            <a:avLst/>
          </a:prstGeom>
        </p:spPr>
      </p:pic>
      <p:cxnSp>
        <p:nvCxnSpPr>
          <p:cNvPr id="9" name="Straight Connector 8">
            <a:extLst>
              <a:ext uri="{FF2B5EF4-FFF2-40B4-BE49-F238E27FC236}">
                <a16:creationId xmlns:a16="http://schemas.microsoft.com/office/drawing/2014/main" id="{3B58A2A3-BF11-B548-A249-C8FD7D3D8128}"/>
              </a:ext>
            </a:extLst>
          </p:cNvPr>
          <p:cNvCxnSpPr/>
          <p:nvPr/>
        </p:nvCxnSpPr>
        <p:spPr>
          <a:xfrm>
            <a:off x="393537" y="253095"/>
            <a:ext cx="0" cy="6192000"/>
          </a:xfrm>
          <a:prstGeom prst="line">
            <a:avLst/>
          </a:prstGeom>
          <a:ln w="76200">
            <a:solidFill>
              <a:srgbClr val="E320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6D88F7-D6AE-E946-B5A8-0E8379C969F2}"/>
              </a:ext>
            </a:extLst>
          </p:cNvPr>
          <p:cNvCxnSpPr>
            <a:cxnSpLocks/>
          </p:cNvCxnSpPr>
          <p:nvPr/>
        </p:nvCxnSpPr>
        <p:spPr>
          <a:xfrm>
            <a:off x="838201" y="1208060"/>
            <a:ext cx="844564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7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75075"/>
      </p:ext>
    </p:extLst>
  </p:cSld>
  <p:clrMap bg1="lt1" tx1="dk1" bg2="lt2" tx2="dk2" accent1="accent1" accent2="accent2" accent3="accent3" accent4="accent4" accent5="accent5" accent6="accent6" hlink="hlink" folHlink="folHlink"/>
  <p:sldLayoutIdLst>
    <p:sldLayoutId id="2147483661" r:id="rId1"/>
    <p:sldLayoutId id="2147483663" r:id="rId2"/>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urkishcuisineweek.com/brandin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urkishcuisineweek.com/branding" TargetMode="External"/><Relationship Id="rId2" Type="http://schemas.openxmlformats.org/officeDocument/2006/relationships/hyperlink" Target="https://turkishcuisineweek.com/tr/markalasma"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turkishcuisineweek.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FB8D-E604-238D-2789-094C519B765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C59B313-C0BA-388C-6ECD-7B47DFC85204}"/>
              </a:ext>
            </a:extLst>
          </p:cNvPr>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3" name="Text 1">
            <a:extLst>
              <a:ext uri="{FF2B5EF4-FFF2-40B4-BE49-F238E27FC236}">
                <a16:creationId xmlns:a16="http://schemas.microsoft.com/office/drawing/2014/main" id="{1F7CCA12-B4C9-8DCC-8DD3-B0B146F89B54}"/>
              </a:ext>
            </a:extLst>
          </p:cNvPr>
          <p:cNvSpPr/>
          <p:nvPr/>
        </p:nvSpPr>
        <p:spPr>
          <a:xfrm>
            <a:off x="915595" y="1587207"/>
            <a:ext cx="8811669" cy="2209800"/>
          </a:xfrm>
          <a:prstGeom prst="rect">
            <a:avLst/>
          </a:prstGeom>
          <a:noFill/>
          <a:ln/>
        </p:spPr>
        <p:txBody>
          <a:bodyPr wrap="square" rtlCol="0" anchor="ctr"/>
          <a:lstStyle/>
          <a:p>
            <a:pPr defTabSz="1219170"/>
            <a:r>
              <a:rPr lang="en-US" sz="3733" dirty="0">
                <a:solidFill>
                  <a:prstClr val="black"/>
                </a:solidFill>
                <a:latin typeface="Calibri" pitchFamily="34" charset="0"/>
                <a:ea typeface="Calibri" pitchFamily="34" charset="-122"/>
                <a:cs typeface="Calibri" pitchFamily="34" charset="-120"/>
              </a:rPr>
              <a:t>2026 </a:t>
            </a:r>
            <a:r>
              <a:rPr lang="en-US" sz="3733" dirty="0" err="1">
                <a:solidFill>
                  <a:prstClr val="black"/>
                </a:solidFill>
                <a:latin typeface="Calibri" pitchFamily="34" charset="0"/>
                <a:ea typeface="Calibri" pitchFamily="34" charset="-122"/>
                <a:cs typeface="Calibri" pitchFamily="34" charset="-120"/>
              </a:rPr>
              <a:t>Yılı</a:t>
            </a:r>
            <a:r>
              <a:rPr lang="en-US" sz="3733" dirty="0">
                <a:solidFill>
                  <a:prstClr val="black"/>
                </a:solidFill>
                <a:latin typeface="Calibri" pitchFamily="34" charset="0"/>
                <a:ea typeface="Calibri" pitchFamily="34" charset="-122"/>
                <a:cs typeface="Calibri" pitchFamily="34" charset="-120"/>
              </a:rPr>
              <a:t> Türk Mutfağı Haftası Teması:</a:t>
            </a:r>
          </a:p>
          <a:p>
            <a:pPr defTabSz="1219170"/>
            <a:endParaRPr lang="en-US" sz="3733" dirty="0">
              <a:solidFill>
                <a:prstClr val="black"/>
              </a:solidFill>
              <a:latin typeface="Calibri" pitchFamily="34" charset="0"/>
              <a:ea typeface="Calibri" pitchFamily="34" charset="-122"/>
              <a:cs typeface="Calibri" pitchFamily="34" charset="-120"/>
            </a:endParaRPr>
          </a:p>
          <a:p>
            <a:pPr defTabSz="1219170"/>
            <a:r>
              <a:rPr lang="en-US" sz="3733" b="1" dirty="0">
                <a:solidFill>
                  <a:srgbClr val="C00000"/>
                </a:solidFill>
                <a:latin typeface="Calibri" pitchFamily="34" charset="0"/>
                <a:ea typeface="Calibri" pitchFamily="34" charset="-122"/>
                <a:cs typeface="Calibri" pitchFamily="34" charset="-120"/>
              </a:rPr>
              <a:t>“Bir </a:t>
            </a:r>
            <a:r>
              <a:rPr lang="en-US" sz="3733" b="1" dirty="0" err="1">
                <a:solidFill>
                  <a:srgbClr val="C00000"/>
                </a:solidFill>
                <a:latin typeface="Calibri" pitchFamily="34" charset="0"/>
                <a:ea typeface="Calibri" pitchFamily="34" charset="-122"/>
                <a:cs typeface="Calibri" pitchFamily="34" charset="-120"/>
              </a:rPr>
              <a:t>Sofrada</a:t>
            </a:r>
            <a:r>
              <a:rPr lang="en-US" sz="3733" b="1" dirty="0">
                <a:solidFill>
                  <a:srgbClr val="C00000"/>
                </a:solidFill>
                <a:latin typeface="Calibri" pitchFamily="34" charset="0"/>
                <a:ea typeface="Calibri" pitchFamily="34" charset="-122"/>
                <a:cs typeface="Calibri" pitchFamily="34" charset="-120"/>
              </a:rPr>
              <a:t> Miras” </a:t>
            </a:r>
          </a:p>
        </p:txBody>
      </p:sp>
      <p:sp>
        <p:nvSpPr>
          <p:cNvPr id="4" name="Shape 2">
            <a:extLst>
              <a:ext uri="{FF2B5EF4-FFF2-40B4-BE49-F238E27FC236}">
                <a16:creationId xmlns:a16="http://schemas.microsoft.com/office/drawing/2014/main" id="{86C27300-F202-2D44-C5CD-55944F59F38F}"/>
              </a:ext>
            </a:extLst>
          </p:cNvPr>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9" name="Shape 7">
            <a:extLst>
              <a:ext uri="{FF2B5EF4-FFF2-40B4-BE49-F238E27FC236}">
                <a16:creationId xmlns:a16="http://schemas.microsoft.com/office/drawing/2014/main" id="{ECE830A4-0CD6-DEAD-E0E4-D7D4139663BB}"/>
              </a:ext>
            </a:extLst>
          </p:cNvPr>
          <p:cNvSpPr/>
          <p:nvPr/>
        </p:nvSpPr>
        <p:spPr>
          <a:xfrm>
            <a:off x="698877" y="1967118"/>
            <a:ext cx="85344" cy="164592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pic>
        <p:nvPicPr>
          <p:cNvPr id="13" name="Picture 12">
            <a:extLst>
              <a:ext uri="{FF2B5EF4-FFF2-40B4-BE49-F238E27FC236}">
                <a16:creationId xmlns:a16="http://schemas.microsoft.com/office/drawing/2014/main" id="{B9087A1F-C490-AA64-B9F0-D70718227567}"/>
              </a:ext>
            </a:extLst>
          </p:cNvPr>
          <p:cNvPicPr>
            <a:picLocks noChangeAspect="1"/>
          </p:cNvPicPr>
          <p:nvPr/>
        </p:nvPicPr>
        <p:blipFill>
          <a:blip r:embed="rId3"/>
          <a:stretch>
            <a:fillRect/>
          </a:stretch>
        </p:blipFill>
        <p:spPr>
          <a:xfrm>
            <a:off x="3719368" y="4642071"/>
            <a:ext cx="4753263" cy="1216186"/>
          </a:xfrm>
          <a:prstGeom prst="rect">
            <a:avLst/>
          </a:prstGeom>
        </p:spPr>
      </p:pic>
    </p:spTree>
    <p:extLst>
      <p:ext uri="{BB962C8B-B14F-4D97-AF65-F5344CB8AC3E}">
        <p14:creationId xmlns:p14="http://schemas.microsoft.com/office/powerpoint/2010/main" val="240120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2CE5E-2955-8E2C-0B0B-9AFB24A498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24ADA6-AC70-DB4F-7E63-C60D02547D90}"/>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id="{89DCD463-3538-FB1D-E02C-8CE3323E8A6C}"/>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MATERYAL KULLANIMI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id="{9B0E7509-FE8D-D250-791D-4DE5BEB81736}"/>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id="{E141A82C-D7E1-9398-5A1A-022626F7DB1B}"/>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en-US" sz="1600" dirty="0" err="1">
                <a:solidFill>
                  <a:prstClr val="black"/>
                </a:solidFill>
                <a:latin typeface="Calibri" panose="020F0502020204030204"/>
              </a:rPr>
              <a:t>Haftaya</a:t>
            </a:r>
            <a:r>
              <a:rPr lang="en-US" sz="1600" dirty="0">
                <a:solidFill>
                  <a:prstClr val="black"/>
                </a:solidFill>
                <a:latin typeface="Calibri" panose="020F0502020204030204"/>
              </a:rPr>
              <a:t> </a:t>
            </a:r>
            <a:r>
              <a:rPr lang="tr-TR" sz="1600" dirty="0">
                <a:solidFill>
                  <a:prstClr val="black"/>
                </a:solidFill>
                <a:latin typeface="Calibri" panose="020F0502020204030204"/>
              </a:rPr>
              <a:t>özel olarak oluşturulan </a:t>
            </a:r>
            <a:r>
              <a:rPr lang="en-US" sz="1600" dirty="0">
                <a:solidFill>
                  <a:prstClr val="black"/>
                </a:solidFill>
                <a:latin typeface="Calibri" panose="020F0502020204030204"/>
              </a:rPr>
              <a:t>logo, roll-up, poster, </a:t>
            </a:r>
            <a:r>
              <a:rPr lang="en-US" sz="1600" dirty="0" err="1">
                <a:solidFill>
                  <a:prstClr val="black"/>
                </a:solidFill>
                <a:latin typeface="Calibri" panose="020F0502020204030204"/>
              </a:rPr>
              <a:t>sosyal</a:t>
            </a:r>
            <a:r>
              <a:rPr lang="en-US" sz="1600" dirty="0">
                <a:solidFill>
                  <a:prstClr val="black"/>
                </a:solidFill>
                <a:latin typeface="Calibri" panose="020F0502020204030204"/>
              </a:rPr>
              <a:t> </a:t>
            </a:r>
            <a:r>
              <a:rPr lang="en-US" sz="1600" dirty="0" err="1">
                <a:solidFill>
                  <a:prstClr val="black"/>
                </a:solidFill>
                <a:latin typeface="Calibri" panose="020F0502020204030204"/>
              </a:rPr>
              <a:t>medya</a:t>
            </a:r>
            <a:r>
              <a:rPr lang="en-US" sz="1600" dirty="0">
                <a:solidFill>
                  <a:prstClr val="black"/>
                </a:solidFill>
                <a:latin typeface="Calibri" panose="020F0502020204030204"/>
              </a:rPr>
              <a:t> </a:t>
            </a:r>
            <a:r>
              <a:rPr lang="en-US" sz="1600" dirty="0" err="1">
                <a:solidFill>
                  <a:prstClr val="black"/>
                </a:solidFill>
                <a:latin typeface="Calibri" panose="020F0502020204030204"/>
              </a:rPr>
              <a:t>paylaşımlarınd</a:t>
            </a:r>
            <a:r>
              <a:rPr lang="tr-TR" sz="1600" dirty="0">
                <a:solidFill>
                  <a:prstClr val="black"/>
                </a:solidFill>
                <a:latin typeface="Calibri" panose="020F0502020204030204"/>
              </a:rPr>
              <a:t>a </a:t>
            </a:r>
            <a:r>
              <a:rPr lang="en-US" sz="1600" dirty="0" err="1">
                <a:solidFill>
                  <a:prstClr val="black"/>
                </a:solidFill>
                <a:latin typeface="Calibri" panose="020F0502020204030204"/>
              </a:rPr>
              <a:t>kullanılacak</a:t>
            </a:r>
            <a:r>
              <a:rPr lang="en-US" sz="1600" dirty="0">
                <a:solidFill>
                  <a:prstClr val="black"/>
                </a:solidFill>
                <a:latin typeface="Calibri" panose="020F0502020204030204"/>
              </a:rPr>
              <a:t> </a:t>
            </a:r>
            <a:r>
              <a:rPr lang="en-US" sz="1600" dirty="0" err="1">
                <a:solidFill>
                  <a:prstClr val="black"/>
                </a:solidFill>
                <a:latin typeface="Calibri" panose="020F0502020204030204"/>
              </a:rPr>
              <a:t>hashtag’ler</a:t>
            </a:r>
            <a:r>
              <a:rPr lang="en-US" sz="1600" dirty="0">
                <a:solidFill>
                  <a:prstClr val="black"/>
                </a:solidFill>
                <a:latin typeface="Calibri" panose="020F0502020204030204"/>
              </a:rPr>
              <a:t> </a:t>
            </a:r>
            <a:r>
              <a:rPr lang="en-US" sz="1600" dirty="0" err="1">
                <a:solidFill>
                  <a:prstClr val="black"/>
                </a:solidFill>
                <a:latin typeface="Calibri" panose="020F0502020204030204"/>
              </a:rPr>
              <a:t>gibi</a:t>
            </a:r>
            <a:r>
              <a:rPr lang="en-US" sz="1600" dirty="0">
                <a:solidFill>
                  <a:prstClr val="black"/>
                </a:solidFill>
                <a:latin typeface="Calibri" panose="020F0502020204030204"/>
              </a:rPr>
              <a:t> </a:t>
            </a:r>
            <a:r>
              <a:rPr lang="en-US" sz="1600" dirty="0" err="1">
                <a:solidFill>
                  <a:prstClr val="black"/>
                </a:solidFill>
                <a:latin typeface="Calibri" panose="020F0502020204030204"/>
              </a:rPr>
              <a:t>tanıtım</a:t>
            </a:r>
            <a:r>
              <a:rPr lang="en-US" sz="1600" dirty="0">
                <a:solidFill>
                  <a:prstClr val="black"/>
                </a:solidFill>
                <a:latin typeface="Calibri" panose="020F0502020204030204"/>
              </a:rPr>
              <a:t> </a:t>
            </a:r>
            <a:r>
              <a:rPr lang="en-US" sz="1600" dirty="0" err="1">
                <a:solidFill>
                  <a:prstClr val="black"/>
                </a:solidFill>
                <a:latin typeface="Calibri" panose="020F0502020204030204"/>
              </a:rPr>
              <a:t>materyallerine</a:t>
            </a:r>
            <a:r>
              <a:rPr lang="en-US" sz="1600" dirty="0">
                <a:solidFill>
                  <a:prstClr val="black"/>
                </a:solidFill>
                <a:latin typeface="Calibri" panose="020F0502020204030204"/>
              </a:rPr>
              <a:t> de </a:t>
            </a:r>
            <a:r>
              <a:rPr lang="en-US" sz="1600" dirty="0" err="1">
                <a:solidFill>
                  <a:prstClr val="black"/>
                </a:solidFill>
                <a:latin typeface="Calibri" panose="020F0502020204030204"/>
              </a:rPr>
              <a:t>bu</a:t>
            </a:r>
            <a:r>
              <a:rPr lang="en-US" sz="1600" dirty="0">
                <a:solidFill>
                  <a:prstClr val="black"/>
                </a:solidFill>
                <a:latin typeface="Calibri" panose="020F0502020204030204"/>
              </a:rPr>
              <a:t> </a:t>
            </a:r>
            <a:r>
              <a:rPr lang="en-US" sz="1600" dirty="0" err="1">
                <a:solidFill>
                  <a:prstClr val="black"/>
                </a:solidFill>
                <a:latin typeface="Calibri" panose="020F0502020204030204"/>
              </a:rPr>
              <a:t>sayfadan</a:t>
            </a:r>
            <a:r>
              <a:rPr lang="en-US" sz="1600" dirty="0">
                <a:solidFill>
                  <a:prstClr val="black"/>
                </a:solidFill>
                <a:latin typeface="Calibri" panose="020F0502020204030204"/>
              </a:rPr>
              <a:t> (</a:t>
            </a:r>
            <a:r>
              <a:rPr lang="en-US" sz="1600"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https://turkishcuisineweek.com/branding</a:t>
            </a:r>
            <a:r>
              <a:rPr lang="en-US" sz="1600" dirty="0">
                <a:solidFill>
                  <a:prstClr val="black"/>
                </a:solidFill>
                <a:latin typeface="Calibri" panose="020F0502020204030204"/>
              </a:rPr>
              <a:t>)  </a:t>
            </a:r>
            <a:r>
              <a:rPr lang="en-US" sz="1600" dirty="0" err="1">
                <a:solidFill>
                  <a:prstClr val="black"/>
                </a:solidFill>
                <a:latin typeface="Calibri" panose="020F0502020204030204"/>
              </a:rPr>
              <a:t>erişim</a:t>
            </a:r>
            <a:r>
              <a:rPr lang="en-US" sz="1600" dirty="0">
                <a:solidFill>
                  <a:prstClr val="black"/>
                </a:solidFill>
                <a:latin typeface="Calibri" panose="020F0502020204030204"/>
              </a:rPr>
              <a:t> </a:t>
            </a:r>
            <a:r>
              <a:rPr lang="en-US" sz="1600" dirty="0" err="1">
                <a:solidFill>
                  <a:prstClr val="black"/>
                </a:solidFill>
                <a:latin typeface="Calibri" panose="020F0502020204030204"/>
              </a:rPr>
              <a:t>sağlanmaktadır</a:t>
            </a:r>
            <a:r>
              <a:rPr lang="en-US" sz="1600" dirty="0">
                <a:solidFill>
                  <a:prstClr val="black"/>
                </a:solidFill>
                <a:latin typeface="Calibri" panose="020F0502020204030204"/>
              </a:rPr>
              <a:t>.</a:t>
            </a:r>
          </a:p>
          <a:p>
            <a:pPr marL="228594" indent="-228594" algn="just" defTabSz="1219170">
              <a:buFont typeface="Arial" panose="020B0604020202020204" pitchFamily="34" charset="0"/>
              <a:buChar char="•"/>
            </a:pPr>
            <a:endParaRPr lang="en-US" sz="1600" dirty="0">
              <a:solidFill>
                <a:prstClr val="black"/>
              </a:solidFill>
              <a:latin typeface="Calibri" panose="020F0502020204030204"/>
            </a:endParaRPr>
          </a:p>
          <a:p>
            <a:pPr marL="228594" indent="-228594" algn="just" defTabSz="1219170">
              <a:buFont typeface="Arial" panose="020B0604020202020204" pitchFamily="34" charset="0"/>
              <a:buChar char="•"/>
            </a:pPr>
            <a:r>
              <a:rPr lang="en-US" sz="1600" dirty="0" err="1">
                <a:solidFill>
                  <a:prstClr val="black"/>
                </a:solidFill>
                <a:latin typeface="Calibri" panose="020F0502020204030204"/>
              </a:rPr>
              <a:t>Düzenlenecek</a:t>
            </a:r>
            <a:r>
              <a:rPr lang="en-US" sz="1600" dirty="0">
                <a:solidFill>
                  <a:prstClr val="black"/>
                </a:solidFill>
                <a:latin typeface="Calibri" panose="020F0502020204030204"/>
              </a:rPr>
              <a:t> </a:t>
            </a:r>
            <a:r>
              <a:rPr lang="tr-TR" sz="1600" dirty="0">
                <a:solidFill>
                  <a:prstClr val="black"/>
                </a:solidFill>
                <a:latin typeface="Calibri" panose="020F0502020204030204"/>
              </a:rPr>
              <a:t>etkinliklerde bu materyallerin kullanılması gerekmektedir. </a:t>
            </a:r>
          </a:p>
          <a:p>
            <a:pPr marL="228594" indent="-228594" algn="just" defTabSz="1219170">
              <a:buFont typeface="Arial" panose="020B0604020202020204" pitchFamily="34" charset="0"/>
              <a:buChar char="•"/>
            </a:pPr>
            <a:endParaRPr lang="tr-TR" sz="1600" dirty="0">
              <a:solidFill>
                <a:prstClr val="black"/>
              </a:solidFill>
              <a:latin typeface="Calibri" panose="020F0502020204030204"/>
            </a:endParaRPr>
          </a:p>
          <a:p>
            <a:pPr marL="228594" indent="-228594" algn="just" defTabSz="1219170">
              <a:buFont typeface="Arial" panose="020B0604020202020204" pitchFamily="34" charset="0"/>
              <a:buChar char="•"/>
            </a:pPr>
            <a:r>
              <a:rPr lang="tr-TR" sz="1600" dirty="0">
                <a:solidFill>
                  <a:prstClr val="black"/>
                </a:solidFill>
                <a:latin typeface="Calibri" panose="020F0502020204030204"/>
              </a:rPr>
              <a:t>Sosyal medyada hafta kapsamında kurum hesaplarından yapılacak paylaşımlarda bahse konu olan </a:t>
            </a:r>
            <a:r>
              <a:rPr lang="en-US" sz="1600" dirty="0">
                <a:solidFill>
                  <a:prstClr val="black"/>
                </a:solidFill>
                <a:latin typeface="Calibri" panose="020F0502020204030204"/>
              </a:rPr>
              <a:t>internet </a:t>
            </a:r>
            <a:r>
              <a:rPr lang="tr-TR" sz="1600" dirty="0">
                <a:solidFill>
                  <a:prstClr val="black"/>
                </a:solidFill>
                <a:latin typeface="Calibri" panose="020F0502020204030204"/>
              </a:rPr>
              <a:t>sitesine yönlendirme yapılmalıdır</a:t>
            </a:r>
            <a:r>
              <a:rPr lang="en-US" sz="1600" dirty="0">
                <a:solidFill>
                  <a:prstClr val="black"/>
                </a:solidFill>
                <a:latin typeface="Calibri" panose="020F0502020204030204"/>
              </a:rPr>
              <a:t> ve</a:t>
            </a:r>
            <a:r>
              <a:rPr lang="tr-TR" sz="1600" dirty="0">
                <a:solidFill>
                  <a:prstClr val="black"/>
                </a:solidFill>
                <a:latin typeface="Calibri" panose="020F0502020204030204"/>
              </a:rPr>
              <a:t> #</a:t>
            </a:r>
            <a:r>
              <a:rPr lang="en-US" sz="1600" dirty="0" err="1">
                <a:solidFill>
                  <a:prstClr val="black"/>
                </a:solidFill>
                <a:latin typeface="Calibri" panose="020F0502020204030204"/>
              </a:rPr>
              <a:t>turkishcuisineweek</a:t>
            </a:r>
            <a:r>
              <a:rPr lang="en-US" sz="1600" dirty="0">
                <a:solidFill>
                  <a:prstClr val="black"/>
                </a:solidFill>
                <a:latin typeface="Calibri" panose="020F0502020204030204"/>
              </a:rPr>
              <a:t> </a:t>
            </a:r>
            <a:r>
              <a:rPr lang="tr-TR" sz="1600" dirty="0" err="1">
                <a:solidFill>
                  <a:prstClr val="black"/>
                </a:solidFill>
                <a:latin typeface="Calibri" panose="020F0502020204030204"/>
              </a:rPr>
              <a:t>hashtag</a:t>
            </a:r>
            <a:r>
              <a:rPr lang="en-US" sz="1600" dirty="0">
                <a:solidFill>
                  <a:prstClr val="black"/>
                </a:solidFill>
                <a:latin typeface="Calibri" panose="020F0502020204030204"/>
              </a:rPr>
              <a:t>’</a:t>
            </a:r>
            <a:r>
              <a:rPr lang="tr-TR" sz="1600" dirty="0">
                <a:solidFill>
                  <a:prstClr val="black"/>
                </a:solidFill>
                <a:latin typeface="Calibri" panose="020F0502020204030204"/>
              </a:rPr>
              <a:t>i kullanılmalıdır</a:t>
            </a:r>
            <a:r>
              <a:rPr lang="en-US" sz="1600" dirty="0">
                <a:solidFill>
                  <a:prstClr val="black"/>
                </a:solidFill>
                <a:latin typeface="Calibri" panose="020F0502020204030204"/>
              </a:rPr>
              <a:t>. </a:t>
            </a:r>
            <a:endParaRPr lang="tr-TR" sz="1600" dirty="0">
              <a:solidFill>
                <a:prstClr val="black"/>
              </a:solidFill>
              <a:latin typeface="Calibri" panose="020F0502020204030204"/>
            </a:endParaRPr>
          </a:p>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id="{28BBD4B7-41AB-EC66-4BD6-250890BF99C9}"/>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4D11DE58-3A6D-CDCC-A6F6-1C1CCFD86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78" y="3690213"/>
            <a:ext cx="3596647" cy="1280163"/>
          </a:xfrm>
          <a:prstGeom prst="rect">
            <a:avLst/>
          </a:prstGeom>
        </p:spPr>
      </p:pic>
    </p:spTree>
    <p:extLst>
      <p:ext uri="{BB962C8B-B14F-4D97-AF65-F5344CB8AC3E}">
        <p14:creationId xmlns:p14="http://schemas.microsoft.com/office/powerpoint/2010/main" val="1873250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8D3EF-243C-014A-CA75-831F01C6E8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FC75CE-53AC-4DDE-5720-78A507924B5B}"/>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id="{2DBF2A6D-830E-F274-938C-882574F05B3A}"/>
              </a:ext>
            </a:extLst>
          </p:cNvPr>
          <p:cNvSpPr txBox="1"/>
          <p:nvPr/>
        </p:nvSpPr>
        <p:spPr>
          <a:xfrm>
            <a:off x="426720" y="693193"/>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ÖRNEK GÖRSELLER</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id="{400A3FF4-76E1-E9B9-4DD8-91426677CCBF}"/>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id="{2FC7AF7B-326E-6E0D-9CBA-B006C2477470}"/>
              </a:ext>
            </a:extLst>
          </p:cNvPr>
          <p:cNvSpPr/>
          <p:nvPr/>
        </p:nvSpPr>
        <p:spPr>
          <a:xfrm>
            <a:off x="8946035" y="1671898"/>
            <a:ext cx="2672941" cy="2806631"/>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defTabSz="914377">
              <a:defRPr/>
            </a:pPr>
            <a:r>
              <a:rPr lang="tr-TR" sz="1867" dirty="0">
                <a:solidFill>
                  <a:prstClr val="black"/>
                </a:solidFill>
                <a:latin typeface="Calibri" panose="020F0502020204030204"/>
              </a:rPr>
              <a:t>Görselleri indirmek </a:t>
            </a:r>
            <a:r>
              <a:rPr lang="en-US" sz="1867" dirty="0" err="1">
                <a:solidFill>
                  <a:prstClr val="black"/>
                </a:solidFill>
                <a:latin typeface="Calibri" panose="020F0502020204030204"/>
              </a:rPr>
              <a:t>için</a:t>
            </a:r>
            <a:r>
              <a:rPr lang="en-US" sz="1867" dirty="0">
                <a:solidFill>
                  <a:prstClr val="black"/>
                </a:solidFill>
                <a:latin typeface="Calibri" panose="020F0502020204030204"/>
              </a:rPr>
              <a:t> 8 </a:t>
            </a:r>
            <a:r>
              <a:rPr lang="en-US" sz="1867" dirty="0" err="1">
                <a:solidFill>
                  <a:prstClr val="black"/>
                </a:solidFill>
                <a:latin typeface="Calibri" panose="020F0502020204030204"/>
              </a:rPr>
              <a:t>Mayıs</a:t>
            </a:r>
            <a:r>
              <a:rPr lang="en-US" sz="1867" dirty="0">
                <a:solidFill>
                  <a:prstClr val="black"/>
                </a:solidFill>
                <a:latin typeface="Calibri" panose="020F0502020204030204"/>
              </a:rPr>
              <a:t> 2026’dan </a:t>
            </a:r>
            <a:r>
              <a:rPr lang="en-US" sz="1867" dirty="0" err="1">
                <a:solidFill>
                  <a:prstClr val="black"/>
                </a:solidFill>
                <a:latin typeface="Calibri" panose="020F0502020204030204"/>
              </a:rPr>
              <a:t>itibaren</a:t>
            </a:r>
            <a:r>
              <a:rPr lang="en-US" sz="1867" dirty="0">
                <a:solidFill>
                  <a:prstClr val="black"/>
                </a:solidFill>
                <a:latin typeface="Calibri" panose="020F0502020204030204"/>
              </a:rPr>
              <a:t>  </a:t>
            </a:r>
            <a:r>
              <a:rPr lang="tr-TR" sz="1867" dirty="0" err="1">
                <a:solidFill>
                  <a:prstClr val="black"/>
                </a:solidFill>
                <a:latin typeface="Calibri" panose="020F0502020204030204"/>
              </a:rPr>
              <a:t>websitesini</a:t>
            </a:r>
            <a:r>
              <a:rPr lang="tr-TR" sz="1867" dirty="0">
                <a:solidFill>
                  <a:prstClr val="black"/>
                </a:solidFill>
                <a:latin typeface="Calibri" panose="020F0502020204030204"/>
              </a:rPr>
              <a:t> ziyaret edebilirsiniz. </a:t>
            </a:r>
            <a:r>
              <a:rPr lang="en-US" sz="1867"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https://turkishcuisineweek.com/tr/markalasma</a:t>
            </a:r>
            <a:endParaRPr lang="en-US" sz="1867" dirty="0">
              <a:solidFill>
                <a:prstClr val="black"/>
              </a:solidFill>
              <a:latin typeface="Calibri" panose="020F0502020204030204"/>
            </a:endParaRPr>
          </a:p>
          <a:p>
            <a:pPr algn="just" defTabSz="914377">
              <a:defRPr/>
            </a:pPr>
            <a:r>
              <a:rPr lang="en-US" sz="1867" dirty="0">
                <a:solidFill>
                  <a:prstClr val="black"/>
                </a:solidFill>
                <a:latin typeface="Calibri" panose="020F0502020204030204"/>
                <a:hlinkClick r:id="rId3">
                  <a:extLst>
                    <a:ext uri="{A12FA001-AC4F-418D-AE19-62706E023703}">
                      <ahyp:hlinkClr xmlns:ahyp="http://schemas.microsoft.com/office/drawing/2018/hyperlinkcolor" val="tx"/>
                    </a:ext>
                  </a:extLst>
                </a:hlinkClick>
              </a:rPr>
              <a:t>https://turkishcuisineweek.com/branding</a:t>
            </a:r>
            <a:endParaRPr lang="en-US"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id="{72C85ED6-739D-0D69-C299-3F393C764390}"/>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id="{44C49898-8366-8DD7-2677-77E55A2133DA}"/>
              </a:ext>
            </a:extLst>
          </p:cNvPr>
          <p:cNvPicPr>
            <a:picLocks noChangeAspect="1"/>
          </p:cNvPicPr>
          <p:nvPr/>
        </p:nvPicPr>
        <p:blipFill rotWithShape="1">
          <a:blip r:embed="rId4"/>
          <a:srcRect t="3011" b="1885"/>
          <a:stretch/>
        </p:blipFill>
        <p:spPr>
          <a:xfrm>
            <a:off x="609600" y="1671898"/>
            <a:ext cx="8003624" cy="2895453"/>
          </a:xfrm>
          <a:prstGeom prst="rect">
            <a:avLst/>
          </a:prstGeom>
        </p:spPr>
      </p:pic>
    </p:spTree>
    <p:extLst>
      <p:ext uri="{BB962C8B-B14F-4D97-AF65-F5344CB8AC3E}">
        <p14:creationId xmlns:p14="http://schemas.microsoft.com/office/powerpoint/2010/main" val="394683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942A8-BC9A-AA43-5BED-E17DFB0BA9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7B86E75-3298-0AA3-84A5-FF6F02A0BAB8}"/>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id="{DF146440-5EFA-97F9-678A-C23F9B7443D1}"/>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HASHTAG KULLANIMI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id="{7478EA98-8968-A909-40A1-CB8F440311F3}"/>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id="{159DAA69-04D2-97F3-80B2-E9B824B223DF}"/>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id="{304DFE2B-AC0E-58EE-1023-65495E4981B2}"/>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C750AE71-FBB4-10A4-462D-73B70A2B955C}"/>
              </a:ext>
            </a:extLst>
          </p:cNvPr>
          <p:cNvSpPr txBox="1"/>
          <p:nvPr/>
        </p:nvSpPr>
        <p:spPr>
          <a:xfrm>
            <a:off x="6725265" y="3429001"/>
            <a:ext cx="4031224" cy="2246769"/>
          </a:xfrm>
          <a:prstGeom prst="rect">
            <a:avLst/>
          </a:prstGeom>
          <a:noFill/>
        </p:spPr>
        <p:txBody>
          <a:bodyPr wrap="square" rtlCol="0">
            <a:spAutoFit/>
          </a:bodyPr>
          <a:lstStyle/>
          <a:p>
            <a:pPr algn="ctr" defTabSz="914377">
              <a:defRPr/>
            </a:pPr>
            <a:r>
              <a:rPr lang="tr-TR" sz="2000" dirty="0">
                <a:solidFill>
                  <a:srgbClr val="000000"/>
                </a:solidFill>
                <a:latin typeface="Calibri" panose="020F0502020204030204"/>
              </a:rPr>
              <a:t>#turkishcuisineweek</a:t>
            </a:r>
          </a:p>
          <a:p>
            <a:pPr algn="ctr" defTabSz="914377">
              <a:defRPr/>
            </a:pPr>
            <a:r>
              <a:rPr lang="tr-TR" sz="2000" dirty="0">
                <a:solidFill>
                  <a:srgbClr val="000000"/>
                </a:solidFill>
                <a:latin typeface="Calibri" panose="020F0502020204030204"/>
              </a:rPr>
              <a:t>#zerowaste</a:t>
            </a:r>
          </a:p>
          <a:p>
            <a:pPr algn="ctr" defTabSz="914377">
              <a:defRPr/>
            </a:pPr>
            <a:r>
              <a:rPr lang="tr-TR" sz="2000" dirty="0">
                <a:solidFill>
                  <a:srgbClr val="000000"/>
                </a:solidFill>
                <a:latin typeface="Calibri" panose="020F0502020204030204"/>
              </a:rPr>
              <a:t>#sustainable</a:t>
            </a:r>
          </a:p>
          <a:p>
            <a:pPr algn="ctr" defTabSz="914377">
              <a:defRPr/>
            </a:pPr>
            <a:r>
              <a:rPr lang="tr-TR" sz="2000" dirty="0">
                <a:solidFill>
                  <a:srgbClr val="000000"/>
                </a:solidFill>
                <a:latin typeface="Calibri" panose="020F0502020204030204"/>
              </a:rPr>
              <a:t>#traditional</a:t>
            </a:r>
          </a:p>
          <a:p>
            <a:pPr algn="ctr" defTabSz="914377">
              <a:defRPr/>
            </a:pPr>
            <a:r>
              <a:rPr lang="tr-TR" sz="2000" dirty="0">
                <a:solidFill>
                  <a:srgbClr val="000000"/>
                </a:solidFill>
                <a:latin typeface="Calibri" panose="020F0502020204030204"/>
              </a:rPr>
              <a:t>#healt</a:t>
            </a:r>
            <a:r>
              <a:rPr lang="en-US" sz="2000" dirty="0">
                <a:solidFill>
                  <a:srgbClr val="000000"/>
                </a:solidFill>
                <a:latin typeface="Calibri" panose="020F0502020204030204"/>
              </a:rPr>
              <a:t>h</a:t>
            </a:r>
            <a:r>
              <a:rPr lang="tr-TR" sz="2000" dirty="0">
                <a:solidFill>
                  <a:srgbClr val="000000"/>
                </a:solidFill>
                <a:latin typeface="Calibri" panose="020F0502020204030204"/>
              </a:rPr>
              <a:t>y</a:t>
            </a:r>
          </a:p>
          <a:p>
            <a:pPr algn="ctr" defTabSz="914377">
              <a:defRPr/>
            </a:pPr>
            <a:r>
              <a:rPr lang="tr-TR" sz="2000" dirty="0">
                <a:solidFill>
                  <a:srgbClr val="000000"/>
                </a:solidFill>
                <a:latin typeface="Calibri" panose="020F0502020204030204"/>
              </a:rPr>
              <a:t>#turkishcuisinewithtimelessrecipes</a:t>
            </a:r>
          </a:p>
          <a:p>
            <a:pPr algn="ctr" defTabSz="914377">
              <a:defRPr/>
            </a:pPr>
            <a:r>
              <a:rPr lang="tr-TR" sz="2000" dirty="0">
                <a:solidFill>
                  <a:srgbClr val="000000"/>
                </a:solidFill>
                <a:latin typeface="Calibri" panose="020F0502020204030204"/>
              </a:rPr>
              <a:t>#21-27may</a:t>
            </a:r>
            <a:endParaRPr lang="en-US" sz="2000" dirty="0">
              <a:solidFill>
                <a:srgbClr val="000000"/>
              </a:solidFill>
              <a:latin typeface="Calibri" panose="020F0502020204030204"/>
            </a:endParaRPr>
          </a:p>
        </p:txBody>
      </p:sp>
      <p:sp>
        <p:nvSpPr>
          <p:cNvPr id="13" name="Rectangle 12">
            <a:extLst>
              <a:ext uri="{FF2B5EF4-FFF2-40B4-BE49-F238E27FC236}">
                <a16:creationId xmlns:a16="http://schemas.microsoft.com/office/drawing/2014/main" id="{91A88659-63CE-1AED-BBCF-9C987B001B91}"/>
              </a:ext>
            </a:extLst>
          </p:cNvPr>
          <p:cNvSpPr/>
          <p:nvPr/>
        </p:nvSpPr>
        <p:spPr>
          <a:xfrm>
            <a:off x="280416" y="1487423"/>
            <a:ext cx="5620512"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97F7E542-958C-3816-7A73-FAB1B75D90E0}"/>
              </a:ext>
            </a:extLst>
          </p:cNvPr>
          <p:cNvSpPr txBox="1"/>
          <p:nvPr/>
        </p:nvSpPr>
        <p:spPr>
          <a:xfrm>
            <a:off x="7441831" y="2767716"/>
            <a:ext cx="2890684" cy="400110"/>
          </a:xfrm>
          <a:prstGeom prst="rect">
            <a:avLst/>
          </a:prstGeom>
          <a:noFill/>
        </p:spPr>
        <p:txBody>
          <a:bodyPr wrap="square" rtlCol="0">
            <a:spAutoFit/>
          </a:bodyPr>
          <a:lstStyle/>
          <a:p>
            <a:pPr defTabSz="914377">
              <a:defRPr/>
            </a:pPr>
            <a:r>
              <a:rPr lang="tr-TR" sz="2000" b="1" dirty="0">
                <a:solidFill>
                  <a:srgbClr val="000000"/>
                </a:solidFill>
                <a:latin typeface="Calibri" panose="020F0502020204030204"/>
              </a:rPr>
              <a:t>İNGİLİZCE HASHTAG’LER</a:t>
            </a:r>
            <a:endParaRPr lang="en-US" sz="2000" b="1" dirty="0">
              <a:solidFill>
                <a:srgbClr val="000000"/>
              </a:solidFill>
              <a:latin typeface="Calibri" panose="020F0502020204030204"/>
            </a:endParaRPr>
          </a:p>
        </p:txBody>
      </p:sp>
      <p:sp>
        <p:nvSpPr>
          <p:cNvPr id="6" name="TextBox 5">
            <a:extLst>
              <a:ext uri="{FF2B5EF4-FFF2-40B4-BE49-F238E27FC236}">
                <a16:creationId xmlns:a16="http://schemas.microsoft.com/office/drawing/2014/main" id="{E674B32E-122B-EBA5-7DD4-C7B11AA2DCE9}"/>
              </a:ext>
            </a:extLst>
          </p:cNvPr>
          <p:cNvSpPr txBox="1"/>
          <p:nvPr/>
        </p:nvSpPr>
        <p:spPr>
          <a:xfrm>
            <a:off x="757083" y="3429001"/>
            <a:ext cx="4208207" cy="2246769"/>
          </a:xfrm>
          <a:prstGeom prst="rect">
            <a:avLst/>
          </a:prstGeom>
          <a:noFill/>
        </p:spPr>
        <p:txBody>
          <a:bodyPr wrap="square" rtlCol="0">
            <a:spAutoFit/>
          </a:bodyPr>
          <a:lstStyle/>
          <a:p>
            <a:pPr algn="ctr" defTabSz="914377">
              <a:defRPr/>
            </a:pPr>
            <a:r>
              <a:rPr lang="tr-TR" sz="2000" dirty="0">
                <a:solidFill>
                  <a:srgbClr val="000000"/>
                </a:solidFill>
                <a:latin typeface="Calibri" panose="020F0502020204030204"/>
              </a:rPr>
              <a:t>#türkmutfağıhaftası</a:t>
            </a:r>
          </a:p>
          <a:p>
            <a:pPr algn="ctr" defTabSz="914377">
              <a:defRPr/>
            </a:pPr>
            <a:r>
              <a:rPr lang="tr-TR" sz="2000" dirty="0">
                <a:solidFill>
                  <a:srgbClr val="000000"/>
                </a:solidFill>
                <a:latin typeface="Calibri" panose="020F0502020204030204"/>
              </a:rPr>
              <a:t>#atıksız</a:t>
            </a:r>
          </a:p>
          <a:p>
            <a:pPr algn="ctr" defTabSz="914377">
              <a:defRPr/>
            </a:pPr>
            <a:r>
              <a:rPr lang="tr-TR" sz="2000" dirty="0">
                <a:solidFill>
                  <a:srgbClr val="000000"/>
                </a:solidFill>
                <a:latin typeface="Calibri" panose="020F0502020204030204"/>
              </a:rPr>
              <a:t>#sürdürülebilir</a:t>
            </a:r>
          </a:p>
          <a:p>
            <a:pPr algn="ctr" defTabSz="914377">
              <a:defRPr/>
            </a:pPr>
            <a:r>
              <a:rPr lang="tr-TR" sz="2000" dirty="0">
                <a:solidFill>
                  <a:srgbClr val="000000"/>
                </a:solidFill>
                <a:latin typeface="Calibri" panose="020F0502020204030204"/>
              </a:rPr>
              <a:t>#sağlıklı</a:t>
            </a:r>
          </a:p>
          <a:p>
            <a:pPr algn="ctr" defTabSz="914377">
              <a:defRPr/>
            </a:pPr>
            <a:r>
              <a:rPr lang="tr-TR" sz="2000" dirty="0">
                <a:solidFill>
                  <a:srgbClr val="000000"/>
                </a:solidFill>
                <a:latin typeface="Calibri" panose="020F0502020204030204"/>
              </a:rPr>
              <a:t>#geleneksel</a:t>
            </a:r>
          </a:p>
          <a:p>
            <a:pPr algn="ctr" defTabSz="914377">
              <a:defRPr/>
            </a:pPr>
            <a:r>
              <a:rPr lang="tr-TR" sz="2000" dirty="0">
                <a:solidFill>
                  <a:srgbClr val="000000"/>
                </a:solidFill>
                <a:latin typeface="Calibri" panose="020F0502020204030204"/>
              </a:rPr>
              <a:t>#asırlıktariflerletürkmutfağı</a:t>
            </a:r>
          </a:p>
          <a:p>
            <a:pPr algn="ctr" defTabSz="914377">
              <a:defRPr/>
            </a:pPr>
            <a:r>
              <a:rPr lang="tr-TR" sz="2000" dirty="0">
                <a:solidFill>
                  <a:srgbClr val="000000"/>
                </a:solidFill>
                <a:latin typeface="Calibri" panose="020F0502020204030204"/>
              </a:rPr>
              <a:t>#21-27mayıs</a:t>
            </a:r>
          </a:p>
        </p:txBody>
      </p:sp>
      <p:sp>
        <p:nvSpPr>
          <p:cNvPr id="9" name="TextBox 8">
            <a:extLst>
              <a:ext uri="{FF2B5EF4-FFF2-40B4-BE49-F238E27FC236}">
                <a16:creationId xmlns:a16="http://schemas.microsoft.com/office/drawing/2014/main" id="{356A02E9-A3FD-F1B1-50C8-30258E53FB47}"/>
              </a:ext>
            </a:extLst>
          </p:cNvPr>
          <p:cNvSpPr txBox="1"/>
          <p:nvPr/>
        </p:nvSpPr>
        <p:spPr>
          <a:xfrm>
            <a:off x="1768951" y="2767428"/>
            <a:ext cx="3126656" cy="400110"/>
          </a:xfrm>
          <a:prstGeom prst="rect">
            <a:avLst/>
          </a:prstGeom>
          <a:noFill/>
        </p:spPr>
        <p:txBody>
          <a:bodyPr wrap="square" rtlCol="0">
            <a:spAutoFit/>
          </a:bodyPr>
          <a:lstStyle/>
          <a:p>
            <a:pPr defTabSz="914377">
              <a:defRPr/>
            </a:pPr>
            <a:r>
              <a:rPr lang="tr-TR" sz="2000" b="1" dirty="0">
                <a:solidFill>
                  <a:srgbClr val="000000"/>
                </a:solidFill>
                <a:latin typeface="Calibri" panose="020F0502020204030204"/>
              </a:rPr>
              <a:t>TÜRKÇE HASHTAG’LER</a:t>
            </a:r>
            <a:endParaRPr lang="en-US" sz="2000" b="1" dirty="0">
              <a:solidFill>
                <a:srgbClr val="000000"/>
              </a:solidFill>
              <a:latin typeface="Calibri" panose="020F0502020204030204"/>
            </a:endParaRPr>
          </a:p>
        </p:txBody>
      </p:sp>
    </p:spTree>
    <p:extLst>
      <p:ext uri="{BB962C8B-B14F-4D97-AF65-F5344CB8AC3E}">
        <p14:creationId xmlns:p14="http://schemas.microsoft.com/office/powerpoint/2010/main" val="332442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28102-781A-3544-5C85-3FE0ECB8B4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F9F3C7-1DC0-5C12-D548-5247310E7875}"/>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id="{14C7D4F8-F357-798F-5705-2E057CC253B2}"/>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FAALİYETLERİN KAYDEDİLMESİ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id="{1AB231AA-16DA-C87C-9FE9-061673E60E70}"/>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id="{429AB4CB-ABFB-5729-C5DB-357FA87CB4ED}"/>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tr-TR" sz="2400" dirty="0">
                <a:solidFill>
                  <a:prstClr val="black"/>
                </a:solidFill>
                <a:latin typeface="Calibri" panose="020F0502020204030204"/>
              </a:rPr>
              <a:t>Etkinlikler süresince ve sonrasında basın iletişimlerinde  kullanılabilmesi için fotoğraf ve video çekimi yapılması önem taşımaktadır. Basın temsilcileri ile birlikte faaliyetler fotoğraflar ve videolar ile kayıt altına alınmalı ve ilgili birimler ile paylaşılmalıdır. </a:t>
            </a:r>
            <a:endParaRPr lang="en-US" sz="2400"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id="{C31A1EB6-C94B-86DF-3DD6-772C4317E321}"/>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377885F9-A985-BC8E-3374-CB7C2A49EACE}"/>
              </a:ext>
            </a:extLst>
          </p:cNvPr>
          <p:cNvPicPr>
            <a:picLocks noChangeAspect="1"/>
          </p:cNvPicPr>
          <p:nvPr/>
        </p:nvPicPr>
        <p:blipFill>
          <a:blip r:embed="rId2"/>
          <a:stretch>
            <a:fillRect/>
          </a:stretch>
        </p:blipFill>
        <p:spPr>
          <a:xfrm>
            <a:off x="714040" y="3237814"/>
            <a:ext cx="4753263" cy="1216186"/>
          </a:xfrm>
          <a:prstGeom prst="rect">
            <a:avLst/>
          </a:prstGeom>
        </p:spPr>
      </p:pic>
    </p:spTree>
    <p:extLst>
      <p:ext uri="{BB962C8B-B14F-4D97-AF65-F5344CB8AC3E}">
        <p14:creationId xmlns:p14="http://schemas.microsoft.com/office/powerpoint/2010/main" val="58581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8B3C56-2719-4152-819A-D1068071286F}"/>
              </a:ext>
            </a:extLst>
          </p:cNvPr>
          <p:cNvGraphicFramePr>
            <a:graphicFrameLocks noGrp="1"/>
          </p:cNvGraphicFramePr>
          <p:nvPr/>
        </p:nvGraphicFramePr>
        <p:xfrm>
          <a:off x="1409474" y="1922564"/>
          <a:ext cx="9756895" cy="4013407"/>
        </p:xfrm>
        <a:graphic>
          <a:graphicData uri="http://schemas.openxmlformats.org/drawingml/2006/table">
            <a:tbl>
              <a:tblPr>
                <a:tableStyleId>{E8B1032C-EA38-4F05-BA0D-38AFFFC7BED3}</a:tableStyleId>
              </a:tblPr>
              <a:tblGrid>
                <a:gridCol w="1217283">
                  <a:extLst>
                    <a:ext uri="{9D8B030D-6E8A-4147-A177-3AD203B41FA5}">
                      <a16:colId xmlns:a16="http://schemas.microsoft.com/office/drawing/2014/main" val="1325207747"/>
                    </a:ext>
                  </a:extLst>
                </a:gridCol>
                <a:gridCol w="4167787">
                  <a:extLst>
                    <a:ext uri="{9D8B030D-6E8A-4147-A177-3AD203B41FA5}">
                      <a16:colId xmlns:a16="http://schemas.microsoft.com/office/drawing/2014/main" val="1459657186"/>
                    </a:ext>
                  </a:extLst>
                </a:gridCol>
                <a:gridCol w="888304">
                  <a:extLst>
                    <a:ext uri="{9D8B030D-6E8A-4147-A177-3AD203B41FA5}">
                      <a16:colId xmlns:a16="http://schemas.microsoft.com/office/drawing/2014/main" val="2904678162"/>
                    </a:ext>
                  </a:extLst>
                </a:gridCol>
                <a:gridCol w="1696021">
                  <a:extLst>
                    <a:ext uri="{9D8B030D-6E8A-4147-A177-3AD203B41FA5}">
                      <a16:colId xmlns:a16="http://schemas.microsoft.com/office/drawing/2014/main" val="2663548288"/>
                    </a:ext>
                  </a:extLst>
                </a:gridCol>
                <a:gridCol w="1787500">
                  <a:extLst>
                    <a:ext uri="{9D8B030D-6E8A-4147-A177-3AD203B41FA5}">
                      <a16:colId xmlns:a16="http://schemas.microsoft.com/office/drawing/2014/main" val="1721293245"/>
                    </a:ext>
                  </a:extLst>
                </a:gridCol>
              </a:tblGrid>
              <a:tr h="526035">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1" u="none" strike="noStrike" noProof="0">
                          <a:effectLst/>
                        </a:rPr>
                        <a:t>Faaliyet</a:t>
                      </a:r>
                      <a:endParaRPr lang="tr-TR" sz="1200" b="1" i="0" u="none" strike="noStrike" noProof="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a:effectLst/>
                        </a:rPr>
                        <a:t>Durum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Sorumlu</a:t>
                      </a:r>
                      <a:r>
                        <a:rPr lang="en-US" sz="1200" b="1" u="none" strike="noStrike" dirty="0">
                          <a:effectLst/>
                        </a:rPr>
                        <a:t> </a:t>
                      </a:r>
                      <a:r>
                        <a:rPr lang="en-US" sz="1200" b="1" u="none" strike="noStrike" dirty="0" err="1">
                          <a:effectLst/>
                        </a:rPr>
                        <a:t>Kurum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Tamamlanma</a:t>
                      </a:r>
                      <a:r>
                        <a:rPr lang="en-US" sz="1200" b="1" u="none" strike="noStrike" dirty="0">
                          <a:effectLst/>
                        </a:rPr>
                        <a:t> </a:t>
                      </a:r>
                      <a:r>
                        <a:rPr lang="en-US" sz="1200" b="1" u="none" strike="noStrike" dirty="0" err="1">
                          <a:effectLst/>
                        </a:rPr>
                        <a:t>Tarihi</a:t>
                      </a:r>
                      <a:endParaRPr lang="en-US" sz="1200" b="1" i="0" u="none" strike="noStrike" dirty="0">
                        <a:solidFill>
                          <a:srgbClr val="000000"/>
                        </a:solidFill>
                        <a:effectLst/>
                        <a:latin typeface="Calibri" panose="020F0502020204030204" pitchFamily="34" charset="0"/>
                      </a:endParaRPr>
                    </a:p>
                  </a:txBody>
                  <a:tcPr marL="3776" marR="3776" marT="3776" marB="0" anchor="ctr"/>
                </a:tc>
                <a:extLst>
                  <a:ext uri="{0D108BD9-81ED-4DB2-BD59-A6C34878D82A}">
                    <a16:rowId xmlns:a16="http://schemas.microsoft.com/office/drawing/2014/main" val="4072807636"/>
                  </a:ext>
                </a:extLst>
              </a:tr>
              <a:tr h="424713">
                <a:tc rowSpan="8">
                  <a:txBody>
                    <a:bodyPr/>
                    <a:lstStyle/>
                    <a:p>
                      <a:pPr algn="ctr" fontAlgn="ctr"/>
                      <a:r>
                        <a:rPr lang="en-US" sz="1900" b="1" u="none" strike="noStrike" dirty="0" err="1">
                          <a:effectLst/>
                        </a:rPr>
                        <a:t>Hazırlık</a:t>
                      </a:r>
                      <a:endParaRPr lang="en-US" sz="19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a:solidFill>
                            <a:srgbClr val="000000"/>
                          </a:solidFill>
                          <a:effectLst/>
                          <a:latin typeface="+mn-lt"/>
                        </a:rPr>
                        <a:t>Tema ve faaliyet onayı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TC </a:t>
                      </a:r>
                      <a:r>
                        <a:rPr lang="en-US" sz="1200" b="0" i="0" u="none" strike="noStrike" dirty="0" err="1">
                          <a:solidFill>
                            <a:srgbClr val="000000"/>
                          </a:solidFill>
                          <a:effectLst/>
                          <a:latin typeface="+mn-lt"/>
                        </a:rPr>
                        <a:t>Cumhurbaşkanlığı</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Nisan 2026</a:t>
                      </a:r>
                    </a:p>
                  </a:txBody>
                  <a:tcPr marL="3776" marR="3776" marT="3776" marB="0" anchor="ctr"/>
                </a:tc>
                <a:extLst>
                  <a:ext uri="{0D108BD9-81ED-4DB2-BD59-A6C34878D82A}">
                    <a16:rowId xmlns:a16="http://schemas.microsoft.com/office/drawing/2014/main" val="2441521014"/>
                  </a:ext>
                </a:extLst>
              </a:tr>
              <a:tr h="424713">
                <a:tc v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u="none" strike="noStrike" noProof="0">
                          <a:effectLst/>
                          <a:latin typeface="+mn-lt"/>
                        </a:rPr>
                        <a:t>Paydaşlara tema bilgilendirme yazılarının gönderilmesi</a:t>
                      </a:r>
                      <a:endParaRPr lang="tr-TR" sz="1200" b="1" i="0" u="none" strike="noStrike" noProof="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KTB, </a:t>
                      </a:r>
                      <a:r>
                        <a:rPr lang="en-US" sz="1200" u="none" strike="noStrike" dirty="0" err="1">
                          <a:effectLst/>
                          <a:latin typeface="+mn-lt"/>
                        </a:rPr>
                        <a:t>Dış</a:t>
                      </a:r>
                      <a:r>
                        <a:rPr lang="en-US" sz="1200" u="none" strike="noStrike" dirty="0">
                          <a:effectLst/>
                          <a:latin typeface="+mn-lt"/>
                        </a:rPr>
                        <a:t> </a:t>
                      </a:r>
                      <a:r>
                        <a:rPr lang="en-US" sz="1200" u="none" strike="noStrike" dirty="0" err="1">
                          <a:effectLst/>
                          <a:latin typeface="+mn-lt"/>
                        </a:rPr>
                        <a:t>İşleri</a:t>
                      </a:r>
                      <a:r>
                        <a:rPr lang="en-US" sz="1200" u="none" strike="noStrike" dirty="0">
                          <a:effectLst/>
                          <a:latin typeface="+mn-lt"/>
                        </a:rPr>
                        <a:t> </a:t>
                      </a:r>
                      <a:r>
                        <a:rPr lang="en-US" sz="1200" u="none" strike="noStrike" dirty="0" err="1">
                          <a:effectLst/>
                          <a:latin typeface="+mn-lt"/>
                        </a:rPr>
                        <a:t>Bakanlığı</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rPr>
                        <a:t>Nisan 2026</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3776" marR="3776" marT="3776" marB="0" anchor="ctr"/>
                </a:tc>
                <a:extLst>
                  <a:ext uri="{0D108BD9-81ED-4DB2-BD59-A6C34878D82A}">
                    <a16:rowId xmlns:a16="http://schemas.microsoft.com/office/drawing/2014/main" val="3816983355"/>
                  </a:ext>
                </a:extLst>
              </a:tr>
              <a:tr h="546757">
                <a:tc vMerge="1">
                  <a:txBody>
                    <a:bodyPr/>
                    <a:lstStyle/>
                    <a:p>
                      <a:endParaRPr lang="en-US"/>
                    </a:p>
                  </a:txBody>
                  <a:tcPr/>
                </a:tc>
                <a:tc>
                  <a:txBody>
                    <a:bodyPr/>
                    <a:lstStyle/>
                    <a:p>
                      <a:pPr algn="ctr" fontAlgn="ctr"/>
                      <a:r>
                        <a:rPr lang="tr-TR" sz="1200" u="none" strike="noStrike" noProof="0">
                          <a:effectLst/>
                          <a:latin typeface="+mn-lt"/>
                        </a:rPr>
                        <a:t>Paydaşlar ve dış temsilcilikler için yönlendirici sunum hazırlanması</a:t>
                      </a:r>
                      <a:endParaRPr lang="tr-TR" sz="1200" b="0" i="0" u="none" strike="noStrike" noProof="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TGA</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rPr>
                        <a:t>Nisan 2026</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3776" marR="3776" marT="3776" marB="0" anchor="ctr"/>
                </a:tc>
                <a:extLst>
                  <a:ext uri="{0D108BD9-81ED-4DB2-BD59-A6C34878D82A}">
                    <a16:rowId xmlns:a16="http://schemas.microsoft.com/office/drawing/2014/main" val="3645453881"/>
                  </a:ext>
                </a:extLst>
              </a:tr>
              <a:tr h="493169">
                <a:tc vMerge="1">
                  <a:txBody>
                    <a:bodyPr/>
                    <a:lstStyle/>
                    <a:p>
                      <a:endParaRPr lang="en-US"/>
                    </a:p>
                  </a:txBody>
                  <a:tcPr/>
                </a:tc>
                <a:tc>
                  <a:txBody>
                    <a:bodyPr/>
                    <a:lstStyle/>
                    <a:p>
                      <a:pPr algn="ctr" fontAlgn="ctr"/>
                      <a:r>
                        <a:rPr lang="tr-TR" sz="1200" u="none" strike="noStrike" noProof="0">
                          <a:effectLst/>
                          <a:latin typeface="+mn-lt"/>
                        </a:rPr>
                        <a:t>Büyükelçilikler ile online koordinasyon toplantısı gerçekleştirilmesi</a:t>
                      </a:r>
                      <a:endParaRPr lang="tr-TR" sz="1200" b="1"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 </a:t>
                      </a: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a:effectLst/>
                          <a:latin typeface="+mn-lt"/>
                        </a:rPr>
                        <a:t>Dış İşleri Bakanlığı, KTB, TGA</a:t>
                      </a:r>
                      <a:endParaRPr lang="en-US" sz="1200" b="0" i="0" u="none" strike="noStrike">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a:t>
                      </a:r>
                      <a:r>
                        <a:rPr lang="en-US" sz="1200" u="none" strike="noStrike" dirty="0" err="1">
                          <a:effectLst/>
                          <a:latin typeface="+mn-lt"/>
                        </a:rPr>
                        <a:t>Mayıs</a:t>
                      </a:r>
                      <a:r>
                        <a:rPr lang="en-US" sz="1200" u="none" strike="noStrike" dirty="0">
                          <a:effectLst/>
                          <a:latin typeface="+mn-l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297690273"/>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solidFill>
                      <a:schemeClr val="accent2">
                        <a:lumMod val="20000"/>
                        <a:lumOff val="80000"/>
                      </a:schemeClr>
                    </a:solidFill>
                  </a:tcPr>
                </a:tc>
                <a:tc>
                  <a:txBody>
                    <a:bodyPr/>
                    <a:lstStyle/>
                    <a:p>
                      <a:pPr algn="ctr" fontAlgn="ctr"/>
                      <a:r>
                        <a:rPr lang="tr-TR" sz="1200" u="none" strike="noStrike" noProof="0" dirty="0">
                          <a:effectLst/>
                          <a:latin typeface="+mn-lt"/>
                        </a:rPr>
                        <a:t>Akademi, dernek ve </a:t>
                      </a:r>
                      <a:r>
                        <a:rPr lang="en-US" sz="1200" u="none" strike="noStrike" noProof="0" dirty="0">
                          <a:effectLst/>
                          <a:latin typeface="+mn-lt"/>
                        </a:rPr>
                        <a:t>STK</a:t>
                      </a:r>
                      <a:r>
                        <a:rPr lang="tr-TR" sz="1200" u="none" strike="noStrike" noProof="0" dirty="0">
                          <a:effectLst/>
                          <a:latin typeface="+mn-lt"/>
                        </a:rPr>
                        <a:t>, marka paydaşları ile online koordinasyon toplantısı gerçekleştirilmesi</a:t>
                      </a:r>
                      <a:endParaRPr lang="tr-TR" sz="1200" b="0" i="0" u="none" strike="noStrike" noProof="0" dirty="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TGA, KTB</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 </a:t>
                      </a:r>
                      <a:r>
                        <a:rPr lang="en-US" sz="1200" u="none" strike="noStrike" dirty="0" err="1">
                          <a:effectLst/>
                          <a:latin typeface="+mn-lt"/>
                        </a:rPr>
                        <a:t>Mayıs</a:t>
                      </a:r>
                      <a:r>
                        <a:rPr lang="en-US" sz="1200" u="none" strike="noStrike" dirty="0">
                          <a:effectLst/>
                          <a:latin typeface="+mn-l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3234541405"/>
                  </a:ext>
                </a:extLst>
              </a:tr>
              <a:tr h="399505">
                <a:tc vMerge="1">
                  <a:txBody>
                    <a:bodyPr/>
                    <a:lstStyle/>
                    <a:p>
                      <a:endParaRPr lang="en-US"/>
                    </a:p>
                  </a:txBody>
                  <a:tcPr/>
                </a:tc>
                <a:tc>
                  <a:txBody>
                    <a:bodyPr/>
                    <a:lstStyle/>
                    <a:p>
                      <a:pPr algn="ctr" fontAlgn="ctr"/>
                      <a:r>
                        <a:rPr lang="tr-TR" sz="1200" b="0" i="0" u="none" strike="noStrike" noProof="0">
                          <a:solidFill>
                            <a:srgbClr val="000000"/>
                          </a:solidFill>
                          <a:effectLst/>
                          <a:latin typeface="+mn-lt"/>
                        </a:rPr>
                        <a:t>Belirlenen danışman şef  ve akademisyenlerle temaya uygun ürünlerin /yemeklerin belirlenmesi</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 KTB, YÖK, MEB, </a:t>
                      </a:r>
                      <a:r>
                        <a:rPr lang="en-US" sz="1200" b="0" i="0" u="none" strike="noStrike" dirty="0" err="1">
                          <a:solidFill>
                            <a:srgbClr val="000000"/>
                          </a:solidFill>
                          <a:effectLst/>
                          <a:latin typeface="+mn-lt"/>
                        </a:rPr>
                        <a:t>STK’lar</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331514700"/>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a:solidFill>
                            <a:srgbClr val="000000"/>
                          </a:solidFill>
                          <a:effectLst/>
                          <a:latin typeface="+mn-lt"/>
                        </a:rPr>
                        <a:t>Yıl içerisinde etkinliklerde kullanılmak üzere belirlenen temaya uygun çekim yapılması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a:t>
                      </a:r>
                    </a:p>
                  </a:txBody>
                  <a:tcPr marL="3776" marR="3776" marT="3776" marB="0" anchor="ctr"/>
                </a:tc>
                <a:tc>
                  <a:txBody>
                    <a:bodyPr/>
                    <a:lstStyle/>
                    <a:p>
                      <a:pPr algn="ctr" fontAlgn="ctr"/>
                      <a:r>
                        <a:rPr lang="en-US" sz="1200" b="0" i="0" u="none" strike="noStrike" dirty="0" err="1">
                          <a:solidFill>
                            <a:srgbClr val="000000"/>
                          </a:solidFill>
                          <a:effectLst/>
                          <a:latin typeface="+mn-lt"/>
                        </a:rPr>
                        <a:t>Mayıs</a:t>
                      </a:r>
                      <a:r>
                        <a:rPr lang="en-US" sz="1200" b="0" i="0" u="none" strike="noStrike" dirty="0">
                          <a:solidFill>
                            <a:srgbClr val="000000"/>
                          </a:solidFill>
                          <a:effectLst/>
                          <a:latin typeface="+mn-lt"/>
                        </a:rPr>
                        <a:t> 2026</a:t>
                      </a:r>
                    </a:p>
                  </a:txBody>
                  <a:tcPr marL="3776" marR="3776" marT="3776" marB="0" anchor="ctr"/>
                </a:tc>
                <a:extLst>
                  <a:ext uri="{0D108BD9-81ED-4DB2-BD59-A6C34878D82A}">
                    <a16:rowId xmlns:a16="http://schemas.microsoft.com/office/drawing/2014/main" val="430787810"/>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dirty="0">
                          <a:solidFill>
                            <a:srgbClr val="000000"/>
                          </a:solidFill>
                          <a:effectLst/>
                          <a:latin typeface="+mn-lt"/>
                        </a:rPr>
                        <a:t>Temaya göre şef ve yabancı basın, kanaat önderi ağırlamalarının yapılması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a:t>
                      </a:r>
                    </a:p>
                  </a:txBody>
                  <a:tcPr marL="3776" marR="3776" marT="3776" marB="0" anchor="ctr"/>
                </a:tc>
                <a:tc>
                  <a:txBody>
                    <a:bodyPr/>
                    <a:lstStyle/>
                    <a:p>
                      <a:pPr algn="ctr" fontAlgn="ctr"/>
                      <a:r>
                        <a:rPr lang="en-US" sz="1200" b="0" i="0" u="none" strike="noStrike" dirty="0" err="1">
                          <a:solidFill>
                            <a:srgbClr val="000000"/>
                          </a:solidFill>
                          <a:effectLst/>
                          <a:latin typeface="+mn-lt"/>
                        </a:rPr>
                        <a:t>Mayıs</a:t>
                      </a:r>
                      <a:r>
                        <a:rPr lang="en-US" sz="1200" b="0" i="0" u="none" strike="noStrike" dirty="0">
                          <a:solidFill>
                            <a:srgbClr val="000000"/>
                          </a:solidFill>
                          <a:effectLst/>
                          <a:latin typeface="+mn-lt"/>
                        </a:rPr>
                        <a:t> 2026 </a:t>
                      </a:r>
                      <a:r>
                        <a:rPr lang="en-US" sz="1200" b="0" i="0" u="none" strike="noStrike" dirty="0" err="1">
                          <a:solidFill>
                            <a:srgbClr val="000000"/>
                          </a:solidFill>
                          <a:effectLst/>
                          <a:latin typeface="+mn-lt"/>
                        </a:rPr>
                        <a:t>itibari</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ile</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tüm</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yıl</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3831493288"/>
                  </a:ext>
                </a:extLst>
              </a:tr>
            </a:tbl>
          </a:graphicData>
        </a:graphic>
      </p:graphicFrame>
      <p:sp>
        <p:nvSpPr>
          <p:cNvPr id="7" name="Title 6">
            <a:extLst>
              <a:ext uri="{FF2B5EF4-FFF2-40B4-BE49-F238E27FC236}">
                <a16:creationId xmlns:a16="http://schemas.microsoft.com/office/drawing/2014/main" id="{972B9DA3-D755-478F-80C0-A45E76E8FE78}"/>
              </a:ext>
            </a:extLst>
          </p:cNvPr>
          <p:cNvSpPr>
            <a:spLocks noGrp="1"/>
          </p:cNvSpPr>
          <p:nvPr>
            <p:ph type="title"/>
          </p:nvPr>
        </p:nvSpPr>
        <p:spPr>
          <a:xfrm>
            <a:off x="615735" y="1960521"/>
            <a:ext cx="906859" cy="3620147"/>
          </a:xfrm>
        </p:spPr>
        <p:txBody>
          <a:bodyPr vert="vert270">
            <a:normAutofit/>
          </a:bodyPr>
          <a:lstStyle/>
          <a:p>
            <a:pPr algn="ctr"/>
            <a:r>
              <a:rPr lang="en-US" sz="3200" dirty="0" err="1"/>
              <a:t>İş</a:t>
            </a:r>
            <a:r>
              <a:rPr lang="en-US" sz="3200" dirty="0"/>
              <a:t> </a:t>
            </a:r>
            <a:r>
              <a:rPr lang="en-US" sz="3200" dirty="0" err="1"/>
              <a:t>takvimi</a:t>
            </a:r>
            <a:endParaRPr lang="en-US" sz="3200" dirty="0"/>
          </a:p>
        </p:txBody>
      </p:sp>
    </p:spTree>
    <p:extLst>
      <p:ext uri="{BB962C8B-B14F-4D97-AF65-F5344CB8AC3E}">
        <p14:creationId xmlns:p14="http://schemas.microsoft.com/office/powerpoint/2010/main" val="116819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8B3C56-2719-4152-819A-D1068071286F}"/>
              </a:ext>
            </a:extLst>
          </p:cNvPr>
          <p:cNvGraphicFramePr>
            <a:graphicFrameLocks noGrp="1"/>
          </p:cNvGraphicFramePr>
          <p:nvPr/>
        </p:nvGraphicFramePr>
        <p:xfrm>
          <a:off x="1522594" y="2337849"/>
          <a:ext cx="9756896" cy="2500819"/>
        </p:xfrm>
        <a:graphic>
          <a:graphicData uri="http://schemas.openxmlformats.org/drawingml/2006/table">
            <a:tbl>
              <a:tblPr>
                <a:tableStyleId>{E8B1032C-EA38-4F05-BA0D-38AFFFC7BED3}</a:tableStyleId>
              </a:tblPr>
              <a:tblGrid>
                <a:gridCol w="1217283">
                  <a:extLst>
                    <a:ext uri="{9D8B030D-6E8A-4147-A177-3AD203B41FA5}">
                      <a16:colId xmlns:a16="http://schemas.microsoft.com/office/drawing/2014/main" val="1325207747"/>
                    </a:ext>
                  </a:extLst>
                </a:gridCol>
                <a:gridCol w="4167787">
                  <a:extLst>
                    <a:ext uri="{9D8B030D-6E8A-4147-A177-3AD203B41FA5}">
                      <a16:colId xmlns:a16="http://schemas.microsoft.com/office/drawing/2014/main" val="1459657186"/>
                    </a:ext>
                  </a:extLst>
                </a:gridCol>
                <a:gridCol w="1044803">
                  <a:extLst>
                    <a:ext uri="{9D8B030D-6E8A-4147-A177-3AD203B41FA5}">
                      <a16:colId xmlns:a16="http://schemas.microsoft.com/office/drawing/2014/main" val="2904678162"/>
                    </a:ext>
                  </a:extLst>
                </a:gridCol>
                <a:gridCol w="1539523">
                  <a:extLst>
                    <a:ext uri="{9D8B030D-6E8A-4147-A177-3AD203B41FA5}">
                      <a16:colId xmlns:a16="http://schemas.microsoft.com/office/drawing/2014/main" val="2663548288"/>
                    </a:ext>
                  </a:extLst>
                </a:gridCol>
                <a:gridCol w="1787500">
                  <a:extLst>
                    <a:ext uri="{9D8B030D-6E8A-4147-A177-3AD203B41FA5}">
                      <a16:colId xmlns:a16="http://schemas.microsoft.com/office/drawing/2014/main" val="1721293245"/>
                    </a:ext>
                  </a:extLst>
                </a:gridCol>
              </a:tblGrid>
              <a:tr h="410179">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Faaliyet</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a:effectLst/>
                        </a:rPr>
                        <a:t>Durum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Sorumlu</a:t>
                      </a:r>
                      <a:r>
                        <a:rPr lang="en-US" sz="1200" b="1" u="none" strike="noStrike" dirty="0">
                          <a:effectLst/>
                        </a:rPr>
                        <a:t> </a:t>
                      </a:r>
                      <a:r>
                        <a:rPr lang="en-US" sz="1200" b="1" u="none" strike="noStrike" dirty="0" err="1">
                          <a:effectLst/>
                        </a:rPr>
                        <a:t>Kurum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Tamamlanma</a:t>
                      </a:r>
                      <a:r>
                        <a:rPr lang="en-US" sz="1200" b="1" u="none" strike="noStrike" dirty="0">
                          <a:effectLst/>
                        </a:rPr>
                        <a:t> </a:t>
                      </a:r>
                      <a:r>
                        <a:rPr lang="en-US" sz="1200" b="1" u="none" strike="noStrike" dirty="0" err="1">
                          <a:effectLst/>
                        </a:rPr>
                        <a:t>Tarihi</a:t>
                      </a:r>
                      <a:endParaRPr lang="en-US" sz="1200" b="1" i="0" u="none" strike="noStrike" dirty="0">
                        <a:solidFill>
                          <a:srgbClr val="000000"/>
                        </a:solidFill>
                        <a:effectLst/>
                        <a:latin typeface="Calibri" panose="020F0502020204030204" pitchFamily="34" charset="0"/>
                      </a:endParaRPr>
                    </a:p>
                  </a:txBody>
                  <a:tcPr marL="3776" marR="3776" marT="3776" marB="0" anchor="ctr"/>
                </a:tc>
                <a:extLst>
                  <a:ext uri="{0D108BD9-81ED-4DB2-BD59-A6C34878D82A}">
                    <a16:rowId xmlns:a16="http://schemas.microsoft.com/office/drawing/2014/main" val="1307099104"/>
                  </a:ext>
                </a:extLst>
              </a:tr>
              <a:tr h="397707">
                <a:tc rowSpan="3">
                  <a:txBody>
                    <a:bodyPr/>
                    <a:lstStyle/>
                    <a:p>
                      <a:pPr algn="ctr"/>
                      <a:r>
                        <a:rPr lang="en-US" sz="1200" b="1" dirty="0" err="1"/>
                        <a:t>İletişim</a:t>
                      </a:r>
                      <a:endParaRPr lang="en-US" sz="1200" b="1" dirty="0"/>
                    </a:p>
                  </a:txBody>
                  <a:tcPr anchor="ctr"/>
                </a:tc>
                <a:tc>
                  <a:txBody>
                    <a:bodyPr/>
                    <a:lstStyle/>
                    <a:p>
                      <a:pPr algn="ctr" fontAlgn="ctr">
                        <a:buClr>
                          <a:srgbClr val="000000"/>
                        </a:buClr>
                        <a:buSzPts val="1100"/>
                        <a:buFont typeface="Calibri" panose="020F0502020204030204" pitchFamily="34" charset="0"/>
                        <a:buNone/>
                      </a:pPr>
                      <a:r>
                        <a:rPr lang="tr-TR" sz="1200" u="none" strike="noStrike" noProof="0">
                          <a:effectLst/>
                        </a:rPr>
                        <a:t>Sosyal medya duyuruları (Yurt dışı, Yurt içi)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 </a:t>
                      </a:r>
                      <a:r>
                        <a:rPr lang="en-US" sz="1200" u="none" strike="noStrike" dirty="0" err="1">
                          <a:effectLst/>
                        </a:rPr>
                        <a:t>İletişim</a:t>
                      </a:r>
                      <a:r>
                        <a:rPr lang="en-US" sz="1200" u="none" strike="noStrike" dirty="0">
                          <a:effectLst/>
                        </a:rPr>
                        <a:t> </a:t>
                      </a:r>
                      <a:r>
                        <a:rPr lang="en-US" sz="1200" u="none" strike="noStrike" dirty="0" err="1">
                          <a:effectLst/>
                        </a:rPr>
                        <a:t>Başkanlığı</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264210732"/>
                  </a:ext>
                </a:extLst>
              </a:tr>
              <a:tr h="398439">
                <a:tc vMerge="1">
                  <a:txBody>
                    <a:bodyPr/>
                    <a:lstStyle/>
                    <a:p>
                      <a:endParaRPr lang="en-US"/>
                    </a:p>
                  </a:txBody>
                  <a:tcPr/>
                </a:tc>
                <a:tc>
                  <a:txBody>
                    <a:bodyPr/>
                    <a:lstStyle/>
                    <a:p>
                      <a:pPr algn="ctr" fontAlgn="ctr"/>
                      <a:r>
                        <a:rPr lang="tr-TR" sz="1200" u="none" strike="noStrike" noProof="0">
                          <a:effectLst/>
                        </a:rPr>
                        <a:t>TurkishCuisineWeek web sayfasının güncellenmesi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1972280286"/>
                  </a:ext>
                </a:extLst>
              </a:tr>
              <a:tr h="403144">
                <a:tc vMerge="1">
                  <a:txBody>
                    <a:bodyPr/>
                    <a:lstStyle/>
                    <a:p>
                      <a:endParaRPr lang="en-US"/>
                    </a:p>
                  </a:txBody>
                  <a:tcPr/>
                </a:tc>
                <a:tc>
                  <a:txBody>
                    <a:bodyPr/>
                    <a:lstStyle/>
                    <a:p>
                      <a:pPr algn="ctr" fontAlgn="ctr"/>
                      <a:r>
                        <a:rPr lang="tr-TR" sz="1200" u="none" strike="noStrike" noProof="0">
                          <a:effectLst/>
                        </a:rPr>
                        <a:t>Slogan, logo, branding, key visual materyallerinin güncellenmesi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524266075"/>
                  </a:ext>
                </a:extLst>
              </a:tr>
              <a:tr h="420667">
                <a:tc rowSpan="2">
                  <a:txBody>
                    <a:bodyPr/>
                    <a:lstStyle/>
                    <a:p>
                      <a:pPr algn="ctr"/>
                      <a:r>
                        <a:rPr lang="en-US" sz="1200" b="1" u="none" strike="noStrike" kern="1200" dirty="0" err="1">
                          <a:effectLst/>
                        </a:rPr>
                        <a:t>Etkinlikler</a:t>
                      </a:r>
                      <a:endParaRPr lang="en-US" sz="1200" b="1" u="none" strike="noStrike" kern="1200" dirty="0">
                        <a:solidFill>
                          <a:schemeClr val="tx1"/>
                        </a:solidFill>
                        <a:effectLst/>
                        <a:latin typeface="+mn-lt"/>
                        <a:ea typeface="+mn-ea"/>
                        <a:cs typeface="+mn-cs"/>
                      </a:endParaRPr>
                    </a:p>
                  </a:txBody>
                  <a:tcPr anchor="ctr"/>
                </a:tc>
                <a:tc>
                  <a:txBody>
                    <a:bodyPr/>
                    <a:lstStyle/>
                    <a:p>
                      <a:pPr algn="ctr" fontAlgn="ctr"/>
                      <a:r>
                        <a:rPr lang="tr-TR" sz="1200" u="none" strike="noStrike" noProof="0">
                          <a:effectLst/>
                        </a:rPr>
                        <a:t> Hedef ülkelerde basına ve tüketiciye yönelik etkinlikler</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rtl="0" fontAlgn="ctr"/>
                      <a:r>
                        <a:rPr lang="en-US" sz="1200" u="none" strike="noStrike" dirty="0">
                          <a:effectLst/>
                        </a:rPr>
                        <a:t>TGA, KTB</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a:t>
                      </a:r>
                      <a:r>
                        <a:rPr lang="en-US" sz="1200" u="none" strike="noStrike" dirty="0" err="1">
                          <a:effectLst/>
                        </a:rPr>
                        <a:t>Haziran</a:t>
                      </a:r>
                      <a:r>
                        <a:rPr lang="en-US" sz="1200" u="none" strike="noStrike" dirty="0">
                          <a:effectLst/>
                        </a:rPr>
                        <a:t> 2026 </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15631652"/>
                  </a:ext>
                </a:extLst>
              </a:tr>
              <a:tr h="470683">
                <a:tc vMerge="1">
                  <a:txBody>
                    <a:bodyPr/>
                    <a:lstStyle/>
                    <a:p>
                      <a:endParaRPr lang="en-US"/>
                    </a:p>
                  </a:txBody>
                  <a:tcPr/>
                </a:tc>
                <a:tc>
                  <a:txBody>
                    <a:bodyPr/>
                    <a:lstStyle/>
                    <a:p>
                      <a:pPr algn="ctr" fontAlgn="ctr"/>
                      <a:r>
                        <a:rPr lang="tr-TR" sz="1200" u="none" strike="noStrike" noProof="0" dirty="0">
                          <a:effectLst/>
                        </a:rPr>
                        <a:t>TGA’nın etkinlik düzenlediği hedef ülkeler dışındaki ülkelerde,  Büyükelçiliklerimiz ev sahipliğinde  davetler </a:t>
                      </a:r>
                      <a:endParaRPr lang="tr-TR" sz="1200" b="0" i="0" u="none" strike="noStrike" noProof="0"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rtl="0" fontAlgn="ctr"/>
                      <a:r>
                        <a:rPr lang="en-US" sz="1200" u="none" strike="noStrike" dirty="0" err="1">
                          <a:effectLst/>
                        </a:rPr>
                        <a:t>Dış</a:t>
                      </a:r>
                      <a:r>
                        <a:rPr lang="en-US" sz="1200" u="none" strike="noStrike" dirty="0">
                          <a:effectLst/>
                        </a:rPr>
                        <a:t> </a:t>
                      </a:r>
                      <a:r>
                        <a:rPr lang="en-US" sz="1200" u="none" strike="noStrike" dirty="0" err="1">
                          <a:effectLst/>
                        </a:rPr>
                        <a:t>İşleri</a:t>
                      </a:r>
                      <a:r>
                        <a:rPr lang="en-US" sz="1200" u="none" strike="noStrike" dirty="0">
                          <a:effectLst/>
                        </a:rPr>
                        <a:t> </a:t>
                      </a:r>
                      <a:r>
                        <a:rPr lang="en-US" sz="1200" u="none" strike="noStrike" dirty="0" err="1">
                          <a:effectLst/>
                        </a:rPr>
                        <a:t>Bakanlığı</a:t>
                      </a: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 21-27 </a:t>
                      </a: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val="2091303903"/>
                  </a:ext>
                </a:extLst>
              </a:tr>
            </a:tbl>
          </a:graphicData>
        </a:graphic>
      </p:graphicFrame>
      <p:sp>
        <p:nvSpPr>
          <p:cNvPr id="7" name="Title 6">
            <a:extLst>
              <a:ext uri="{FF2B5EF4-FFF2-40B4-BE49-F238E27FC236}">
                <a16:creationId xmlns:a16="http://schemas.microsoft.com/office/drawing/2014/main" id="{972B9DA3-D755-478F-80C0-A45E76E8FE78}"/>
              </a:ext>
            </a:extLst>
          </p:cNvPr>
          <p:cNvSpPr>
            <a:spLocks noGrp="1"/>
          </p:cNvSpPr>
          <p:nvPr>
            <p:ph type="title"/>
          </p:nvPr>
        </p:nvSpPr>
        <p:spPr>
          <a:xfrm>
            <a:off x="615735" y="1960521"/>
            <a:ext cx="906859" cy="3620147"/>
          </a:xfrm>
        </p:spPr>
        <p:txBody>
          <a:bodyPr vert="vert270">
            <a:normAutofit/>
          </a:bodyPr>
          <a:lstStyle/>
          <a:p>
            <a:pPr algn="ctr"/>
            <a:r>
              <a:rPr lang="en-US" sz="3200" dirty="0" err="1"/>
              <a:t>İş</a:t>
            </a:r>
            <a:r>
              <a:rPr lang="en-US" sz="3200" dirty="0"/>
              <a:t> </a:t>
            </a:r>
            <a:r>
              <a:rPr lang="en-US" sz="3200" dirty="0" err="1"/>
              <a:t>takvimi</a:t>
            </a:r>
            <a:endParaRPr lang="en-US" sz="3200" dirty="0"/>
          </a:p>
        </p:txBody>
      </p:sp>
    </p:spTree>
    <p:extLst>
      <p:ext uri="{BB962C8B-B14F-4D97-AF65-F5344CB8AC3E}">
        <p14:creationId xmlns:p14="http://schemas.microsoft.com/office/powerpoint/2010/main" val="340652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5CD5-4D36-06BF-A195-CB81C74902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E26D4D-8F62-E996-0CCE-1F5A04FA1F5B}"/>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5" name="Rectangle 4">
            <a:extLst>
              <a:ext uri="{FF2B5EF4-FFF2-40B4-BE49-F238E27FC236}">
                <a16:creationId xmlns:a16="http://schemas.microsoft.com/office/drawing/2014/main" id="{A268E0A0-E3E9-4654-9271-FF34577BCB67}"/>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İçerik Yer Tutucusu 2">
            <a:extLst>
              <a:ext uri="{FF2B5EF4-FFF2-40B4-BE49-F238E27FC236}">
                <a16:creationId xmlns:a16="http://schemas.microsoft.com/office/drawing/2014/main" id="{2EC2050A-A92F-BB05-D02A-3AD08D21FE18}"/>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02AB2EEE-F3B3-401A-0F3D-D423399012FB}"/>
              </a:ext>
            </a:extLst>
          </p:cNvPr>
          <p:cNvSpPr txBox="1"/>
          <p:nvPr/>
        </p:nvSpPr>
        <p:spPr>
          <a:xfrm>
            <a:off x="5517398" y="2506661"/>
            <a:ext cx="5620717" cy="1405641"/>
          </a:xfrm>
          <a:prstGeom prst="rect">
            <a:avLst/>
          </a:prstGeom>
          <a:noFill/>
        </p:spPr>
        <p:txBody>
          <a:bodyPr wrap="square" rtlCol="0">
            <a:spAutoFit/>
          </a:bodyPr>
          <a:lstStyle/>
          <a:p>
            <a:pPr algn="ctr" defTabSz="914377">
              <a:defRPr/>
            </a:pPr>
            <a:r>
              <a:rPr lang="en-US" sz="4267" dirty="0">
                <a:solidFill>
                  <a:srgbClr val="C00000"/>
                </a:solidFill>
                <a:latin typeface="Calibri" panose="020F0502020204030204"/>
              </a:rPr>
              <a:t>TÜRK MUTFAĞI HAFTASI KUTLU OLSUN!</a:t>
            </a:r>
          </a:p>
        </p:txBody>
      </p:sp>
      <p:pic>
        <p:nvPicPr>
          <p:cNvPr id="4" name="Picture 3">
            <a:extLst>
              <a:ext uri="{FF2B5EF4-FFF2-40B4-BE49-F238E27FC236}">
                <a16:creationId xmlns:a16="http://schemas.microsoft.com/office/drawing/2014/main" id="{D279D8E9-10DA-FA83-78C3-B10F974BD9EB}"/>
              </a:ext>
            </a:extLst>
          </p:cNvPr>
          <p:cNvPicPr>
            <a:picLocks noChangeAspect="1"/>
          </p:cNvPicPr>
          <p:nvPr/>
        </p:nvPicPr>
        <p:blipFill>
          <a:blip r:embed="rId2"/>
          <a:stretch>
            <a:fillRect/>
          </a:stretch>
        </p:blipFill>
        <p:spPr>
          <a:xfrm>
            <a:off x="764135" y="2696116"/>
            <a:ext cx="4753263" cy="1216186"/>
          </a:xfrm>
          <a:prstGeom prst="rect">
            <a:avLst/>
          </a:prstGeom>
        </p:spPr>
      </p:pic>
    </p:spTree>
    <p:extLst>
      <p:ext uri="{BB962C8B-B14F-4D97-AF65-F5344CB8AC3E}">
        <p14:creationId xmlns:p14="http://schemas.microsoft.com/office/powerpoint/2010/main" val="293035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3" name="Text 1"/>
          <p:cNvSpPr/>
          <p:nvPr/>
        </p:nvSpPr>
        <p:spPr>
          <a:xfrm>
            <a:off x="426720" y="341376"/>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Tema: “Bir </a:t>
            </a:r>
            <a:r>
              <a:rPr lang="en-US" sz="2667" b="1" dirty="0" err="1">
                <a:solidFill>
                  <a:srgbClr val="C00000"/>
                </a:solidFill>
                <a:latin typeface="Calibri" pitchFamily="34" charset="0"/>
                <a:ea typeface="Calibri" pitchFamily="34" charset="-122"/>
                <a:cs typeface="Calibri" pitchFamily="34" charset="-120"/>
              </a:rPr>
              <a:t>Sofrada</a:t>
            </a:r>
            <a:r>
              <a:rPr lang="en-US" sz="2667" b="1" dirty="0">
                <a:solidFill>
                  <a:srgbClr val="C00000"/>
                </a:solidFill>
                <a:latin typeface="Calibri" pitchFamily="34" charset="0"/>
                <a:ea typeface="Calibri" pitchFamily="34" charset="-122"/>
                <a:cs typeface="Calibri" pitchFamily="34" charset="-120"/>
              </a:rPr>
              <a:t> Miras”</a:t>
            </a:r>
            <a:endParaRPr lang="en-US" sz="2667" dirty="0">
              <a:solidFill>
                <a:srgbClr val="C00000"/>
              </a:solidFill>
              <a:latin typeface="Calibri" panose="020F0502020204030204"/>
            </a:endParaRPr>
          </a:p>
        </p:txBody>
      </p:sp>
      <p:sp>
        <p:nvSpPr>
          <p:cNvPr id="4" name="Shape 2"/>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5" name="Text 3"/>
          <p:cNvSpPr/>
          <p:nvPr/>
        </p:nvSpPr>
        <p:spPr>
          <a:xfrm>
            <a:off x="451104" y="2034029"/>
            <a:ext cx="536448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Hedef:</a:t>
            </a:r>
            <a:endParaRPr lang="en-US" sz="1600" dirty="0">
              <a:solidFill>
                <a:prstClr val="black"/>
              </a:solidFill>
              <a:latin typeface="Calibri" panose="020F0502020204030204"/>
            </a:endParaRPr>
          </a:p>
        </p:txBody>
      </p:sp>
      <p:sp>
        <p:nvSpPr>
          <p:cNvPr id="6" name="Text 4"/>
          <p:cNvSpPr/>
          <p:nvPr/>
        </p:nvSpPr>
        <p:spPr>
          <a:xfrm>
            <a:off x="451104" y="2497325"/>
            <a:ext cx="5364480" cy="1524000"/>
          </a:xfrm>
          <a:prstGeom prst="rect">
            <a:avLst/>
          </a:prstGeom>
          <a:noFill/>
          <a:ln/>
        </p:spPr>
        <p:txBody>
          <a:bodyPr wrap="square" rtlCol="0" anchor="ctr"/>
          <a:lstStyle/>
          <a:p>
            <a:pPr algn="just" defTabSz="1219170"/>
            <a:r>
              <a:rPr lang="en-US" sz="1533" dirty="0">
                <a:solidFill>
                  <a:srgbClr val="2D2D2D"/>
                </a:solidFill>
                <a:latin typeface="Calibri" pitchFamily="34" charset="0"/>
                <a:ea typeface="Calibri" pitchFamily="34" charset="-122"/>
                <a:cs typeface="Calibri" pitchFamily="34" charset="-120"/>
              </a:rPr>
              <a:t>Türk </a:t>
            </a:r>
            <a:r>
              <a:rPr lang="tr-TR" sz="1533" dirty="0">
                <a:solidFill>
                  <a:srgbClr val="2D2D2D"/>
                </a:solidFill>
                <a:latin typeface="Calibri" pitchFamily="34" charset="0"/>
                <a:ea typeface="Calibri" pitchFamily="34" charset="-122"/>
                <a:cs typeface="Calibri" pitchFamily="34" charset="-120"/>
              </a:rPr>
              <a:t>mutfağını yalnızca yemeklerden ibaret değil; yaşayan, paylaşılan ve aktarılan bir kültürel miras olarak konumlandırmak.</a:t>
            </a:r>
          </a:p>
          <a:p>
            <a:pPr algn="just" defTabSz="1219170"/>
            <a:endParaRPr lang="tr-TR" sz="1533" dirty="0">
              <a:solidFill>
                <a:srgbClr val="2D2D2D"/>
              </a:solidFill>
              <a:latin typeface="Calibri" pitchFamily="34" charset="0"/>
              <a:ea typeface="Calibri" pitchFamily="34" charset="-122"/>
              <a:cs typeface="Calibri" pitchFamily="34" charset="-120"/>
            </a:endParaRPr>
          </a:p>
          <a:p>
            <a:pPr algn="just" defTabSz="1219170"/>
            <a:r>
              <a:rPr lang="tr-TR" sz="1533" dirty="0">
                <a:solidFill>
                  <a:srgbClr val="2D2D2D"/>
                </a:solidFill>
                <a:latin typeface="Calibri" pitchFamily="34" charset="0"/>
                <a:ea typeface="Calibri" pitchFamily="34" charset="-122"/>
                <a:cs typeface="Calibri" pitchFamily="34" charset="-120"/>
              </a:rPr>
              <a:t>Bu coğrafyanın mutfak kültürünün; farklı dönemler, yaşam biçimleri ve kültürel etkileşimler yoluyla şekillenmiş çok katmanlı bir miras olduğu yönünde farkındalık oluşturmak ve bu birikimin ulusal ve uluslararası düzeyde görünürlüğünü artırmak.</a:t>
            </a:r>
            <a:endParaRPr lang="tr-TR" sz="1533" dirty="0">
              <a:solidFill>
                <a:prstClr val="black"/>
              </a:solidFill>
              <a:latin typeface="Calibri" panose="020F0502020204030204"/>
            </a:endParaRPr>
          </a:p>
        </p:txBody>
      </p:sp>
      <p:sp>
        <p:nvSpPr>
          <p:cNvPr id="7" name="Text 5"/>
          <p:cNvSpPr/>
          <p:nvPr/>
        </p:nvSpPr>
        <p:spPr>
          <a:xfrm>
            <a:off x="512064" y="4309647"/>
            <a:ext cx="536448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Mesaj:</a:t>
            </a:r>
            <a:endParaRPr lang="en-US" sz="1600" dirty="0">
              <a:solidFill>
                <a:prstClr val="black"/>
              </a:solidFill>
              <a:latin typeface="Calibri" panose="020F0502020204030204"/>
            </a:endParaRPr>
          </a:p>
        </p:txBody>
      </p:sp>
      <p:sp>
        <p:nvSpPr>
          <p:cNvPr id="8" name="Shape 6"/>
          <p:cNvSpPr/>
          <p:nvPr/>
        </p:nvSpPr>
        <p:spPr>
          <a:xfrm>
            <a:off x="512064" y="4724175"/>
            <a:ext cx="5364480" cy="1645920"/>
          </a:xfrm>
          <a:prstGeom prst="rect">
            <a:avLst/>
          </a:prstGeom>
          <a:solidFill>
            <a:srgbClr val="FFF5F5"/>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9" name="Shape 7"/>
          <p:cNvSpPr/>
          <p:nvPr/>
        </p:nvSpPr>
        <p:spPr>
          <a:xfrm>
            <a:off x="512064" y="4724175"/>
            <a:ext cx="85344" cy="164592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10" name="Text 8"/>
          <p:cNvSpPr/>
          <p:nvPr/>
        </p:nvSpPr>
        <p:spPr>
          <a:xfrm>
            <a:off x="719328" y="4797327"/>
            <a:ext cx="4998720" cy="1463040"/>
          </a:xfrm>
          <a:prstGeom prst="rect">
            <a:avLst/>
          </a:prstGeom>
          <a:noFill/>
          <a:ln/>
        </p:spPr>
        <p:txBody>
          <a:bodyPr wrap="square" rtlCol="0" anchor="ctr"/>
          <a:lstStyle/>
          <a:p>
            <a:pPr defTabSz="1219170"/>
            <a:r>
              <a:rPr lang="en-US" sz="1467" i="1" dirty="0">
                <a:solidFill>
                  <a:srgbClr val="2D2D2D"/>
                </a:solidFill>
                <a:latin typeface="Calibri" pitchFamily="34" charset="0"/>
                <a:ea typeface="Calibri" pitchFamily="34" charset="-122"/>
                <a:cs typeface="Calibri" pitchFamily="34" charset="-120"/>
              </a:rPr>
              <a:t>Mutfak kültürümüz tekil bir yapı değildir. Zaman içinde gelişen, paylaşılan üretim pratikleri ve ortak yaşam deneyimlerinin oluşturduğu kolektif bir birikimdir. Sofra ise bu birikimin en somut ifadesi; dönemler, coğrafyalar ve yaşam biçimleri arasında kurulan sessiz ama kalıcı bir diyalog platformudur.</a:t>
            </a:r>
            <a:endParaRPr lang="en-US" sz="1467" dirty="0">
              <a:solidFill>
                <a:prstClr val="black"/>
              </a:solidFill>
              <a:latin typeface="Calibri" panose="020F0502020204030204"/>
            </a:endParaRPr>
          </a:p>
        </p:txBody>
      </p:sp>
      <p:sp>
        <p:nvSpPr>
          <p:cNvPr id="11" name="Text 9"/>
          <p:cNvSpPr/>
          <p:nvPr/>
        </p:nvSpPr>
        <p:spPr>
          <a:xfrm>
            <a:off x="5998464" y="2034029"/>
            <a:ext cx="573024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Anlatı:</a:t>
            </a:r>
            <a:endParaRPr lang="en-US" sz="1600" dirty="0">
              <a:solidFill>
                <a:prstClr val="black"/>
              </a:solidFill>
              <a:latin typeface="Calibri" panose="020F0502020204030204"/>
            </a:endParaRPr>
          </a:p>
        </p:txBody>
      </p:sp>
      <p:sp>
        <p:nvSpPr>
          <p:cNvPr id="12" name="Text 10"/>
          <p:cNvSpPr/>
          <p:nvPr/>
        </p:nvSpPr>
        <p:spPr>
          <a:xfrm>
            <a:off x="5998464" y="2256001"/>
            <a:ext cx="5730240" cy="3530648"/>
          </a:xfrm>
          <a:prstGeom prst="rect">
            <a:avLst/>
          </a:prstGeom>
          <a:noFill/>
          <a:ln/>
        </p:spPr>
        <p:txBody>
          <a:bodyPr wrap="square" rtlCol="0" anchor="ctr"/>
          <a:lstStyle/>
          <a:p>
            <a:pPr algn="just" defTabSz="1219170"/>
            <a:r>
              <a:rPr lang="en-US" sz="1467" dirty="0">
                <a:solidFill>
                  <a:srgbClr val="2D2D2D"/>
                </a:solidFill>
                <a:latin typeface="Calibri" pitchFamily="34" charset="0"/>
                <a:ea typeface="Calibri" pitchFamily="34" charset="-122"/>
                <a:cs typeface="Calibri" pitchFamily="34" charset="-120"/>
              </a:rPr>
              <a:t>Bu toprakların mutfak kültürü, yüzyıllar boyunca burada gelişen yaşam biçimlerinin, üretim pratiklerinin, göç hareketlerinin ve ritüellerin iç içe geçmesiyle oluşmuş katmanlı bir mirastır.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a:p>
            <a:pPr algn="just" defTabSz="1219170"/>
            <a:r>
              <a:rPr lang="en-US" sz="1467" dirty="0">
                <a:solidFill>
                  <a:srgbClr val="2D2D2D"/>
                </a:solidFill>
                <a:latin typeface="Calibri" pitchFamily="34" charset="0"/>
                <a:ea typeface="Calibri" pitchFamily="34" charset="-122"/>
                <a:cs typeface="Calibri" pitchFamily="34" charset="-120"/>
              </a:rPr>
              <a:t>Farklı dönemlerin ve toplumsal yaşam pratiklerinin bıraktığı izler; pişirme tekniklerinde, malzeme kullanımında, ritüel sofralarında ve gündelik yemek alışkanlıklarında bugün hâlâ yaşamaya devam etmektedir.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a:p>
            <a:pPr algn="just" defTabSz="1219170"/>
            <a:r>
              <a:rPr lang="en-US" sz="1467" dirty="0">
                <a:solidFill>
                  <a:srgbClr val="2D2D2D"/>
                </a:solidFill>
                <a:latin typeface="Calibri" pitchFamily="34" charset="0"/>
                <a:ea typeface="Calibri" pitchFamily="34" charset="-122"/>
                <a:cs typeface="Calibri" pitchFamily="34" charset="-120"/>
              </a:rPr>
              <a:t>Fırın, tandır ve sac gibi pişirme yöntemlerinden; tahıl, üzüm ve zeytin gibi temel ürünlerin işlenmesine; fermente gıdalardan ritüel yemeklerine kadar uzanan bu çeşitlilik, birlikte öğrenme, uyarlama ve üretme geleneğinin bir yansımasıdır.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id="{59243C60-77CB-45A7-81B2-6EC529521374}"/>
              </a:ext>
            </a:extLst>
          </p:cNvPr>
          <p:cNvSpPr/>
          <p:nvPr/>
        </p:nvSpPr>
        <p:spPr>
          <a:xfrm>
            <a:off x="451105" y="1140803"/>
            <a:ext cx="10482367" cy="1077026"/>
          </a:xfrm>
          <a:prstGeom prst="rect">
            <a:avLst/>
          </a:prstGeom>
        </p:spPr>
        <p:txBody>
          <a:bodyPr wrap="square">
            <a:spAutoFit/>
          </a:bodyPr>
          <a:lstStyle/>
          <a:p>
            <a:pPr defTabSz="1219170"/>
            <a:r>
              <a:rPr lang="en-TR" sz="2133" b="1" dirty="0">
                <a:solidFill>
                  <a:prstClr val="black"/>
                </a:solidFill>
                <a:latin typeface="Calibri" panose="020F0502020204030204"/>
              </a:rPr>
              <a:t>Türk mutfağı, yüzyıllar boyunca şekillenen tekniklerin, ritüellerin ve sofra kültürünün bugün de yaşamaya devam ettiği ortak bir mirastır.</a:t>
            </a:r>
          </a:p>
          <a:p>
            <a:pPr defTabSz="1219170"/>
            <a:r>
              <a:rPr lang="en-TR" sz="2133" b="1" dirty="0">
                <a:solidFill>
                  <a:prstClr val="black"/>
                </a:solidFill>
                <a:latin typeface="Calibri" panose="020F0502020204030204"/>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3" name="Text 1"/>
          <p:cNvSpPr/>
          <p:nvPr/>
        </p:nvSpPr>
        <p:spPr>
          <a:xfrm>
            <a:off x="426720" y="652272"/>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Temanın Üç Katmanı</a:t>
            </a:r>
            <a:endParaRPr lang="en-US" sz="2667" dirty="0">
              <a:solidFill>
                <a:srgbClr val="C00000"/>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6" name="Text 4"/>
          <p:cNvSpPr/>
          <p:nvPr/>
        </p:nvSpPr>
        <p:spPr>
          <a:xfrm>
            <a:off x="390144" y="152400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01</a:t>
            </a:r>
            <a:endParaRPr lang="en-US" sz="3200" dirty="0">
              <a:solidFill>
                <a:prstClr val="black"/>
              </a:solidFill>
              <a:latin typeface="Calibri" panose="020F0502020204030204"/>
            </a:endParaRPr>
          </a:p>
        </p:txBody>
      </p:sp>
      <p:sp>
        <p:nvSpPr>
          <p:cNvPr id="7" name="Shape 5"/>
          <p:cNvSpPr/>
          <p:nvPr/>
        </p:nvSpPr>
        <p:spPr>
          <a:xfrm>
            <a:off x="1316736" y="1609344"/>
            <a:ext cx="48768" cy="73152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8" name="Text 6"/>
          <p:cNvSpPr/>
          <p:nvPr/>
        </p:nvSpPr>
        <p:spPr>
          <a:xfrm>
            <a:off x="1487424" y="153619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Diyalog  ·  Dialogue</a:t>
            </a:r>
            <a:endParaRPr lang="en-US" sz="1600" dirty="0">
              <a:solidFill>
                <a:prstClr val="black"/>
              </a:solidFill>
              <a:latin typeface="Calibri" panose="020F0502020204030204"/>
            </a:endParaRPr>
          </a:p>
        </p:txBody>
      </p:sp>
      <p:sp>
        <p:nvSpPr>
          <p:cNvPr id="9" name="Text 7"/>
          <p:cNvSpPr/>
          <p:nvPr/>
        </p:nvSpPr>
        <p:spPr>
          <a:xfrm>
            <a:off x="1487424" y="197510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"Sofra, birlikte olmanın en eski dilidir."</a:t>
            </a:r>
            <a:endParaRPr lang="en-US" sz="1267" dirty="0">
              <a:solidFill>
                <a:prstClr val="black"/>
              </a:solidFill>
              <a:latin typeface="Calibri" panose="020F0502020204030204"/>
            </a:endParaRPr>
          </a:p>
        </p:txBody>
      </p:sp>
      <p:sp>
        <p:nvSpPr>
          <p:cNvPr id="10" name="Shape 8"/>
          <p:cNvSpPr/>
          <p:nvPr/>
        </p:nvSpPr>
        <p:spPr>
          <a:xfrm>
            <a:off x="5705856" y="1584960"/>
            <a:ext cx="30480" cy="792480"/>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11" name="Text 9"/>
          <p:cNvSpPr/>
          <p:nvPr/>
        </p:nvSpPr>
        <p:spPr>
          <a:xfrm>
            <a:off x="5913120" y="153619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Sofra, farklı dönemlerin ve kültürlerin buluştuğu, ortaklaşarak anlam ürettiği bir platformdur. Birlikte üretmenin, paylaşmanın ve bir arada </a:t>
            </a:r>
            <a:r>
              <a:rPr lang="tr-TR" sz="1467" dirty="0">
                <a:solidFill>
                  <a:srgbClr val="555555"/>
                </a:solidFill>
                <a:latin typeface="Calibri" pitchFamily="34" charset="0"/>
                <a:ea typeface="Calibri" pitchFamily="34" charset="-122"/>
                <a:cs typeface="Calibri" pitchFamily="34" charset="-120"/>
              </a:rPr>
              <a:t>olmanın simgesidir.</a:t>
            </a:r>
            <a:endParaRPr lang="tr-TR" sz="1467" dirty="0">
              <a:solidFill>
                <a:prstClr val="black"/>
              </a:solidFill>
              <a:latin typeface="Calibri" panose="020F0502020204030204"/>
            </a:endParaRPr>
          </a:p>
        </p:txBody>
      </p:sp>
      <p:sp>
        <p:nvSpPr>
          <p:cNvPr id="12" name="Text 10"/>
          <p:cNvSpPr/>
          <p:nvPr/>
        </p:nvSpPr>
        <p:spPr>
          <a:xfrm>
            <a:off x="390144" y="323088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02</a:t>
            </a:r>
            <a:endParaRPr lang="en-US" sz="3200" dirty="0">
              <a:solidFill>
                <a:prstClr val="black"/>
              </a:solidFill>
              <a:latin typeface="Calibri" panose="020F0502020204030204"/>
            </a:endParaRPr>
          </a:p>
        </p:txBody>
      </p:sp>
      <p:sp>
        <p:nvSpPr>
          <p:cNvPr id="13" name="Shape 11"/>
          <p:cNvSpPr/>
          <p:nvPr/>
        </p:nvSpPr>
        <p:spPr>
          <a:xfrm>
            <a:off x="1316736" y="3316224"/>
            <a:ext cx="48768" cy="73152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14" name="Text 12"/>
          <p:cNvSpPr/>
          <p:nvPr/>
        </p:nvSpPr>
        <p:spPr>
          <a:xfrm>
            <a:off x="1487424" y="324307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Dönüşüm  ·  Transformation</a:t>
            </a:r>
            <a:endParaRPr lang="en-US" sz="1600" dirty="0">
              <a:solidFill>
                <a:prstClr val="black"/>
              </a:solidFill>
              <a:latin typeface="Calibri" panose="020F0502020204030204"/>
            </a:endParaRPr>
          </a:p>
        </p:txBody>
      </p:sp>
      <p:sp>
        <p:nvSpPr>
          <p:cNvPr id="15" name="Text 13"/>
          <p:cNvSpPr/>
          <p:nvPr/>
        </p:nvSpPr>
        <p:spPr>
          <a:xfrm>
            <a:off x="1487424" y="368198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"Paylaşılan miras, bugün sofrada yaşamaya devam eder."</a:t>
            </a:r>
            <a:endParaRPr lang="en-US" sz="1267" dirty="0">
              <a:solidFill>
                <a:prstClr val="black"/>
              </a:solidFill>
              <a:latin typeface="Calibri" panose="020F0502020204030204"/>
            </a:endParaRPr>
          </a:p>
        </p:txBody>
      </p:sp>
      <p:sp>
        <p:nvSpPr>
          <p:cNvPr id="16" name="Shape 14"/>
          <p:cNvSpPr/>
          <p:nvPr/>
        </p:nvSpPr>
        <p:spPr>
          <a:xfrm>
            <a:off x="5705856" y="3291840"/>
            <a:ext cx="30480" cy="792480"/>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17" name="Text 15"/>
          <p:cNvSpPr/>
          <p:nvPr/>
        </p:nvSpPr>
        <p:spPr>
          <a:xfrm>
            <a:off x="5913120" y="324307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Sofra, kültürlerin yalnızca bir arada bulunduğu değil; birbirini dönüştürdüğü ve hatırladığı bir mekândır. Hafıza burada sessizce yaşar — tariften taşınır, sofrada paylaşılır, nesiller boyunca yeniden pişirilir.</a:t>
            </a:r>
            <a:endParaRPr lang="en-US" sz="1467" dirty="0">
              <a:solidFill>
                <a:prstClr val="black"/>
              </a:solidFill>
              <a:latin typeface="Calibri" panose="020F0502020204030204"/>
            </a:endParaRPr>
          </a:p>
        </p:txBody>
      </p:sp>
      <p:sp>
        <p:nvSpPr>
          <p:cNvPr id="18" name="Text 16"/>
          <p:cNvSpPr/>
          <p:nvPr/>
        </p:nvSpPr>
        <p:spPr>
          <a:xfrm>
            <a:off x="390144" y="493776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03</a:t>
            </a:r>
            <a:endParaRPr lang="en-US" sz="3200" dirty="0">
              <a:solidFill>
                <a:prstClr val="black"/>
              </a:solidFill>
              <a:latin typeface="Calibri" panose="020F0502020204030204"/>
            </a:endParaRPr>
          </a:p>
        </p:txBody>
      </p:sp>
      <p:sp>
        <p:nvSpPr>
          <p:cNvPr id="19" name="Shape 17"/>
          <p:cNvSpPr/>
          <p:nvPr/>
        </p:nvSpPr>
        <p:spPr>
          <a:xfrm>
            <a:off x="1316736" y="5023104"/>
            <a:ext cx="48768" cy="73152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20" name="Text 18"/>
          <p:cNvSpPr/>
          <p:nvPr/>
        </p:nvSpPr>
        <p:spPr>
          <a:xfrm>
            <a:off x="1487424" y="494995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Arşiv  ·  Archive</a:t>
            </a:r>
            <a:endParaRPr lang="en-US" sz="1600" dirty="0">
              <a:solidFill>
                <a:prstClr val="black"/>
              </a:solidFill>
              <a:latin typeface="Calibri" panose="020F0502020204030204"/>
            </a:endParaRPr>
          </a:p>
        </p:txBody>
      </p:sp>
      <p:sp>
        <p:nvSpPr>
          <p:cNvPr id="21" name="Text 19"/>
          <p:cNvSpPr/>
          <p:nvPr/>
        </p:nvSpPr>
        <p:spPr>
          <a:xfrm>
            <a:off x="1487424" y="538886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"Geçmişten gelen, bugün pişen, yarına aktarılan."</a:t>
            </a:r>
            <a:endParaRPr lang="en-US" sz="1267" dirty="0">
              <a:solidFill>
                <a:prstClr val="black"/>
              </a:solidFill>
              <a:latin typeface="Calibri" panose="020F0502020204030204"/>
            </a:endParaRPr>
          </a:p>
        </p:txBody>
      </p:sp>
      <p:sp>
        <p:nvSpPr>
          <p:cNvPr id="22" name="Shape 20"/>
          <p:cNvSpPr/>
          <p:nvPr/>
        </p:nvSpPr>
        <p:spPr>
          <a:xfrm>
            <a:off x="5705856" y="4998720"/>
            <a:ext cx="30480" cy="792480"/>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23" name="Text 21"/>
          <p:cNvSpPr/>
          <p:nvPr/>
        </p:nvSpPr>
        <p:spPr>
          <a:xfrm>
            <a:off x="5913120" y="494995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Her tarif bir dönemin izini taşır. Her teknik, bir yaşam biçiminin belgesidir. Mutfak, yazılmayan tarihin en güvenilir arşividir — müzelerin sergilediği değil, sofralarımızın her gün yeniden ürettiği kültürel hafıza.</a:t>
            </a:r>
            <a:endParaRPr lang="en-US" sz="1467" dirty="0">
              <a:solidFill>
                <a:prstClr val="black"/>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3" name="Text 1"/>
          <p:cNvSpPr/>
          <p:nvPr/>
        </p:nvSpPr>
        <p:spPr>
          <a:xfrm>
            <a:off x="426720" y="399707"/>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Ana </a:t>
            </a:r>
            <a:r>
              <a:rPr lang="tr-TR" sz="2667" b="1" dirty="0">
                <a:solidFill>
                  <a:srgbClr val="C00000"/>
                </a:solidFill>
                <a:latin typeface="Calibri" pitchFamily="34" charset="0"/>
                <a:ea typeface="Calibri" pitchFamily="34" charset="-122"/>
                <a:cs typeface="Calibri" pitchFamily="34" charset="-120"/>
              </a:rPr>
              <a:t>Unsurlar</a:t>
            </a:r>
            <a:endParaRPr lang="tr-TR" sz="2667" dirty="0">
              <a:solidFill>
                <a:srgbClr val="C00000"/>
              </a:solidFill>
              <a:latin typeface="Calibri" panose="020F0502020204030204"/>
            </a:endParaRPr>
          </a:p>
        </p:txBody>
      </p:sp>
      <p:sp>
        <p:nvSpPr>
          <p:cNvPr id="4" name="Shape 2"/>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16" name="Başlık 7">
            <a:extLst>
              <a:ext uri="{FF2B5EF4-FFF2-40B4-BE49-F238E27FC236}">
                <a16:creationId xmlns:a16="http://schemas.microsoft.com/office/drawing/2014/main" id="{9BAC48FF-7571-46D8-8697-9F44DCA57A58}"/>
              </a:ext>
            </a:extLst>
          </p:cNvPr>
          <p:cNvSpPr txBox="1">
            <a:spLocks/>
          </p:cNvSpPr>
          <p:nvPr/>
        </p:nvSpPr>
        <p:spPr>
          <a:xfrm>
            <a:off x="520114" y="1708655"/>
            <a:ext cx="7959028" cy="1931671"/>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defTabSz="1219170">
              <a:defRPr/>
            </a:pPr>
            <a:endParaRPr lang="tr-TR" sz="3200" dirty="0">
              <a:solidFill>
                <a:srgbClr val="000000"/>
              </a:solidFill>
              <a:latin typeface="Calibri" panose="020F0502020204030204"/>
            </a:endParaRPr>
          </a:p>
        </p:txBody>
      </p:sp>
      <p:sp>
        <p:nvSpPr>
          <p:cNvPr id="6" name="TextBox 5">
            <a:extLst>
              <a:ext uri="{FF2B5EF4-FFF2-40B4-BE49-F238E27FC236}">
                <a16:creationId xmlns:a16="http://schemas.microsoft.com/office/drawing/2014/main" id="{1480EE42-440E-5EFA-DE05-D5B096CFDB7D}"/>
              </a:ext>
            </a:extLst>
          </p:cNvPr>
          <p:cNvSpPr txBox="1"/>
          <p:nvPr/>
        </p:nvSpPr>
        <p:spPr>
          <a:xfrm>
            <a:off x="426720" y="1133853"/>
            <a:ext cx="6100915" cy="4359335"/>
          </a:xfrm>
          <a:prstGeom prst="rect">
            <a:avLst/>
          </a:prstGeom>
          <a:noFill/>
        </p:spPr>
        <p:txBody>
          <a:bodyPr wrap="square">
            <a:spAutoFit/>
          </a:bodyPr>
          <a:lstStyle/>
          <a:p>
            <a:pPr defTabSz="1219170"/>
            <a:r>
              <a:rPr lang="en-TR" sz="2133" b="1" dirty="0">
                <a:solidFill>
                  <a:prstClr val="black"/>
                </a:solidFill>
                <a:latin typeface="Calibri" panose="020F0502020204030204"/>
              </a:rPr>
              <a:t>Coğrafya ve Üretim</a:t>
            </a:r>
            <a:endParaRPr lang="en-TR" sz="2133" dirty="0">
              <a:solidFill>
                <a:prstClr val="black"/>
              </a:solidFill>
              <a:latin typeface="Calibri" panose="020F0502020204030204"/>
            </a:endParaRPr>
          </a:p>
          <a:p>
            <a:pPr defTabSz="1219170"/>
            <a:r>
              <a:rPr lang="en-TR" sz="2133" dirty="0">
                <a:solidFill>
                  <a:prstClr val="black"/>
                </a:solidFill>
                <a:latin typeface="Calibri" panose="020F0502020204030204"/>
              </a:rPr>
              <a:t>Malzeme, Mevsimsellik</a:t>
            </a:r>
          </a:p>
          <a:p>
            <a:pPr defTabSz="1219170"/>
            <a:endParaRPr lang="en-TR" sz="2133" dirty="0">
              <a:solidFill>
                <a:prstClr val="black"/>
              </a:solidFill>
              <a:latin typeface="Calibri" panose="020F0502020204030204"/>
            </a:endParaRPr>
          </a:p>
          <a:p>
            <a:pPr defTabSz="1219170"/>
            <a:r>
              <a:rPr lang="en-TR" sz="2133" b="1" dirty="0">
                <a:solidFill>
                  <a:prstClr val="black"/>
                </a:solidFill>
                <a:latin typeface="Calibri" panose="020F0502020204030204"/>
              </a:rPr>
              <a:t>Ritüeller ve Sofra Kültürü</a:t>
            </a:r>
            <a:endParaRPr lang="en-TR" sz="2133" dirty="0">
              <a:solidFill>
                <a:prstClr val="black"/>
              </a:solidFill>
              <a:latin typeface="Calibri" panose="020F0502020204030204"/>
            </a:endParaRPr>
          </a:p>
          <a:p>
            <a:pPr defTabSz="1219170"/>
            <a:r>
              <a:rPr lang="en-TR" sz="2133" dirty="0">
                <a:solidFill>
                  <a:prstClr val="black"/>
                </a:solidFill>
                <a:latin typeface="Calibri" panose="020F0502020204030204"/>
              </a:rPr>
              <a:t>Düğün, Bayram, Günlük Hayat</a:t>
            </a:r>
          </a:p>
          <a:p>
            <a:pPr defTabSz="1219170"/>
            <a:endParaRPr lang="en-TR" sz="2133" dirty="0">
              <a:solidFill>
                <a:prstClr val="black"/>
              </a:solidFill>
              <a:latin typeface="Calibri" panose="020F0502020204030204"/>
            </a:endParaRPr>
          </a:p>
          <a:p>
            <a:pPr defTabSz="1219170"/>
            <a:r>
              <a:rPr lang="en-TR" sz="2133" b="1" dirty="0">
                <a:solidFill>
                  <a:prstClr val="black"/>
                </a:solidFill>
                <a:latin typeface="Calibri" panose="020F0502020204030204"/>
              </a:rPr>
              <a:t>Teknikler ve Ustalık</a:t>
            </a:r>
            <a:endParaRPr lang="en-TR" sz="2133" dirty="0">
              <a:solidFill>
                <a:prstClr val="black"/>
              </a:solidFill>
              <a:latin typeface="Calibri" panose="020F0502020204030204"/>
            </a:endParaRPr>
          </a:p>
          <a:p>
            <a:pPr defTabSz="1219170"/>
            <a:r>
              <a:rPr lang="en-TR" sz="2133" dirty="0">
                <a:solidFill>
                  <a:prstClr val="black"/>
                </a:solidFill>
                <a:latin typeface="Calibri" panose="020F0502020204030204"/>
              </a:rPr>
              <a:t>Tandır, Sac, Kurutma teknikleri</a:t>
            </a:r>
            <a:r>
              <a:rPr lang="en-US" sz="2133" dirty="0">
                <a:solidFill>
                  <a:prstClr val="black"/>
                </a:solidFill>
                <a:latin typeface="Calibri" panose="020F0502020204030204"/>
              </a:rPr>
              <a:t> </a:t>
            </a:r>
            <a:r>
              <a:rPr lang="en-US" sz="2133" dirty="0" err="1">
                <a:solidFill>
                  <a:prstClr val="black"/>
                </a:solidFill>
                <a:latin typeface="Calibri" panose="020F0502020204030204"/>
              </a:rPr>
              <a:t>vb</a:t>
            </a:r>
            <a:endParaRPr lang="en-TR" sz="2133" dirty="0">
              <a:solidFill>
                <a:prstClr val="black"/>
              </a:solidFill>
              <a:latin typeface="Calibri" panose="020F0502020204030204"/>
            </a:endParaRPr>
          </a:p>
          <a:p>
            <a:pPr defTabSz="1219170"/>
            <a:endParaRPr lang="en-TR" sz="2133" dirty="0">
              <a:solidFill>
                <a:prstClr val="black"/>
              </a:solidFill>
              <a:latin typeface="Calibri" panose="020F0502020204030204"/>
            </a:endParaRPr>
          </a:p>
          <a:p>
            <a:pPr defTabSz="1219170"/>
            <a:r>
              <a:rPr lang="en-TR" sz="2133" b="1" dirty="0">
                <a:solidFill>
                  <a:prstClr val="black"/>
                </a:solidFill>
                <a:latin typeface="Calibri" panose="020F0502020204030204"/>
              </a:rPr>
              <a:t>Günlükten Şenliğe</a:t>
            </a:r>
            <a:endParaRPr lang="en-TR" sz="2133" dirty="0">
              <a:solidFill>
                <a:prstClr val="black"/>
              </a:solidFill>
              <a:latin typeface="Calibri" panose="020F0502020204030204"/>
            </a:endParaRPr>
          </a:p>
          <a:p>
            <a:pPr defTabSz="1219170"/>
            <a:r>
              <a:rPr lang="en-TR" sz="2133" dirty="0">
                <a:solidFill>
                  <a:prstClr val="black"/>
                </a:solidFill>
                <a:latin typeface="Calibri" panose="020F0502020204030204"/>
              </a:rPr>
              <a:t>→ everyday → celebration</a:t>
            </a:r>
          </a:p>
          <a:p>
            <a:pPr defTabSz="1219170"/>
            <a:r>
              <a:rPr lang="en-TR" sz="2133" b="1" dirty="0">
                <a:solidFill>
                  <a:prstClr val="black"/>
                </a:solidFill>
                <a:latin typeface="Calibri" panose="020F0502020204030204"/>
              </a:rPr>
              <a:t>Günümüz Yorumları</a:t>
            </a:r>
          </a:p>
          <a:p>
            <a:pPr defTabSz="1219170"/>
            <a:r>
              <a:rPr lang="en-TR" sz="2133" dirty="0">
                <a:solidFill>
                  <a:prstClr val="black"/>
                </a:solidFill>
                <a:latin typeface="Calibri" panose="020F0502020204030204"/>
              </a:rPr>
              <a:t>→ modern Türk mutfağı</a:t>
            </a:r>
          </a:p>
        </p:txBody>
      </p:sp>
      <p:sp>
        <p:nvSpPr>
          <p:cNvPr id="9" name="TextBox 8">
            <a:extLst>
              <a:ext uri="{FF2B5EF4-FFF2-40B4-BE49-F238E27FC236}">
                <a16:creationId xmlns:a16="http://schemas.microsoft.com/office/drawing/2014/main" id="{30A7E9E5-12F1-9613-20E3-D0ABE83B4487}"/>
              </a:ext>
            </a:extLst>
          </p:cNvPr>
          <p:cNvSpPr txBox="1"/>
          <p:nvPr/>
        </p:nvSpPr>
        <p:spPr>
          <a:xfrm>
            <a:off x="5664365" y="825581"/>
            <a:ext cx="6100915" cy="4687565"/>
          </a:xfrm>
          <a:prstGeom prst="rect">
            <a:avLst/>
          </a:prstGeom>
          <a:noFill/>
        </p:spPr>
        <p:txBody>
          <a:bodyPr wrap="square">
            <a:spAutoFit/>
          </a:bodyPr>
          <a:lstStyle/>
          <a:p>
            <a:pPr defTabSz="1219170"/>
            <a:endParaRPr lang="en-TR" sz="2133" dirty="0">
              <a:solidFill>
                <a:prstClr val="black"/>
              </a:solidFill>
              <a:latin typeface="Calibri" panose="020F0502020204030204"/>
            </a:endParaRPr>
          </a:p>
          <a:p>
            <a:pPr defTabSz="1219170"/>
            <a:r>
              <a:rPr lang="en-TR" sz="2133" b="1" dirty="0">
                <a:solidFill>
                  <a:prstClr val="black"/>
                </a:solidFill>
                <a:latin typeface="Calibri" panose="020F0502020204030204"/>
              </a:rPr>
              <a:t>Aktivite:</a:t>
            </a:r>
            <a:endParaRPr lang="en-TR" sz="2133" dirty="0">
              <a:solidFill>
                <a:prstClr val="black"/>
              </a:solidFill>
              <a:latin typeface="Calibri" panose="020F0502020204030204"/>
            </a:endParaRPr>
          </a:p>
          <a:p>
            <a:pPr defTabSz="1219170"/>
            <a:endParaRPr lang="en-TR" sz="2133" b="1" dirty="0">
              <a:solidFill>
                <a:prstClr val="black"/>
              </a:solidFill>
              <a:latin typeface="Calibri" panose="020F0502020204030204"/>
            </a:endParaRPr>
          </a:p>
          <a:p>
            <a:pPr defTabSz="1219170"/>
            <a:r>
              <a:rPr lang="en-TR" sz="2133" b="1" dirty="0">
                <a:solidFill>
                  <a:prstClr val="black"/>
                </a:solidFill>
                <a:latin typeface="Calibri" panose="020F0502020204030204"/>
              </a:rPr>
              <a:t>Shared Table Dinner</a:t>
            </a:r>
            <a:br>
              <a:rPr lang="en-TR" sz="2133" dirty="0">
                <a:solidFill>
                  <a:prstClr val="black"/>
                </a:solidFill>
                <a:latin typeface="Calibri" panose="020F0502020204030204"/>
              </a:rPr>
            </a:br>
            <a:r>
              <a:rPr lang="en-TR" sz="2133" dirty="0">
                <a:solidFill>
                  <a:prstClr val="black"/>
                </a:solidFill>
                <a:latin typeface="Calibri" panose="020F0502020204030204"/>
              </a:rPr>
              <a:t>Uzun masa, Birlikte yemek </a:t>
            </a:r>
          </a:p>
          <a:p>
            <a:pPr defTabSz="1219170"/>
            <a:endParaRPr lang="en-TR" sz="2133" b="1" dirty="0">
              <a:solidFill>
                <a:prstClr val="black"/>
              </a:solidFill>
              <a:latin typeface="Calibri" panose="020F0502020204030204"/>
            </a:endParaRPr>
          </a:p>
          <a:p>
            <a:pPr defTabSz="1219170"/>
            <a:r>
              <a:rPr lang="en-TR" sz="2133" b="1" dirty="0">
                <a:solidFill>
                  <a:prstClr val="black"/>
                </a:solidFill>
                <a:latin typeface="Calibri" panose="020F0502020204030204"/>
              </a:rPr>
              <a:t>Chef Collaboration</a:t>
            </a:r>
            <a:br>
              <a:rPr lang="en-TR" sz="2133" dirty="0">
                <a:solidFill>
                  <a:prstClr val="black"/>
                </a:solidFill>
                <a:latin typeface="Calibri" panose="020F0502020204030204"/>
              </a:rPr>
            </a:br>
            <a:r>
              <a:rPr lang="en-TR" sz="2133" dirty="0">
                <a:solidFill>
                  <a:prstClr val="black"/>
                </a:solidFill>
                <a:latin typeface="Calibri" panose="020F0502020204030204"/>
              </a:rPr>
              <a:t>Yabancı şef + Türk şef </a:t>
            </a:r>
          </a:p>
          <a:p>
            <a:pPr defTabSz="1219170"/>
            <a:endParaRPr lang="en-TR" sz="2133" b="1" dirty="0">
              <a:solidFill>
                <a:prstClr val="black"/>
              </a:solidFill>
              <a:latin typeface="Calibri" panose="020F0502020204030204"/>
            </a:endParaRPr>
          </a:p>
          <a:p>
            <a:pPr defTabSz="1219170"/>
            <a:r>
              <a:rPr lang="en-TR" sz="2133" b="1" dirty="0">
                <a:solidFill>
                  <a:prstClr val="black"/>
                </a:solidFill>
                <a:latin typeface="Calibri" panose="020F0502020204030204"/>
              </a:rPr>
              <a:t>Technique Demo</a:t>
            </a:r>
            <a:br>
              <a:rPr lang="en-TR" sz="2133" dirty="0">
                <a:solidFill>
                  <a:prstClr val="black"/>
                </a:solidFill>
                <a:latin typeface="Calibri" panose="020F0502020204030204"/>
              </a:rPr>
            </a:br>
            <a:r>
              <a:rPr lang="en-TR" sz="2133" dirty="0">
                <a:solidFill>
                  <a:prstClr val="black"/>
                </a:solidFill>
                <a:latin typeface="Calibri" panose="020F0502020204030204"/>
              </a:rPr>
              <a:t>Yufka açma / Közleme </a:t>
            </a:r>
          </a:p>
          <a:p>
            <a:pPr defTabSz="1219170"/>
            <a:endParaRPr lang="en-TR" sz="2133" b="1" dirty="0">
              <a:solidFill>
                <a:prstClr val="black"/>
              </a:solidFill>
              <a:latin typeface="Calibri" panose="020F0502020204030204"/>
            </a:endParaRPr>
          </a:p>
          <a:p>
            <a:pPr defTabSz="1219170"/>
            <a:r>
              <a:rPr lang="en-TR" sz="2133" b="1" dirty="0">
                <a:solidFill>
                  <a:prstClr val="black"/>
                </a:solidFill>
                <a:latin typeface="Calibri" panose="020F0502020204030204"/>
              </a:rPr>
              <a:t>Story değil → Experience</a:t>
            </a:r>
            <a:br>
              <a:rPr lang="en-TR" sz="2133" dirty="0">
                <a:solidFill>
                  <a:prstClr val="black"/>
                </a:solidFill>
                <a:latin typeface="Calibri" panose="020F0502020204030204"/>
              </a:rPr>
            </a:br>
            <a:r>
              <a:rPr lang="en-TR" sz="2133" dirty="0">
                <a:solidFill>
                  <a:prstClr val="black"/>
                </a:solidFill>
                <a:latin typeface="Calibri" panose="020F0502020204030204"/>
              </a:rPr>
              <a:t>İzlemek değil, dahil olmak </a:t>
            </a:r>
          </a:p>
        </p:txBody>
      </p:sp>
    </p:spTree>
    <p:extLst>
      <p:ext uri="{BB962C8B-B14F-4D97-AF65-F5344CB8AC3E}">
        <p14:creationId xmlns:p14="http://schemas.microsoft.com/office/powerpoint/2010/main" val="131687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0FC8A83-8941-4FFF-B66C-53DA60898AD4}"/>
              </a:ext>
            </a:extLst>
          </p:cNvPr>
          <p:cNvSpPr/>
          <p:nvPr/>
        </p:nvSpPr>
        <p:spPr>
          <a:xfrm>
            <a:off x="6035040" y="1560577"/>
            <a:ext cx="5760720" cy="4925567"/>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p:cNvSpPr txBox="1"/>
          <p:nvPr/>
        </p:nvSpPr>
        <p:spPr>
          <a:xfrm>
            <a:off x="426720" y="789353"/>
            <a:ext cx="11338560" cy="502766"/>
          </a:xfrm>
          <a:prstGeom prst="rect">
            <a:avLst/>
          </a:prstGeom>
          <a:noFill/>
        </p:spPr>
        <p:txBody>
          <a:bodyPr wrap="square">
            <a:spAutoFit/>
          </a:bodyPr>
          <a:lstStyle/>
          <a:p>
            <a:pPr defTabSz="1219170"/>
            <a:r>
              <a:rPr lang="en-US" sz="2667" b="1" dirty="0">
                <a:solidFill>
                  <a:srgbClr val="C00000"/>
                </a:solidFill>
                <a:latin typeface="Calibri" panose="020F0502020204030204"/>
              </a:rPr>
              <a:t>YURT İÇİ MENÜ YÖNERGESİ</a:t>
            </a: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426721" y="1487425"/>
            <a:ext cx="5303519"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Rectangle 6"/>
          <p:cNvSpPr/>
          <p:nvPr/>
        </p:nvSpPr>
        <p:spPr>
          <a:xfrm>
            <a:off x="426721" y="1487424"/>
            <a:ext cx="5303519"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9" name="TextBox 8"/>
          <p:cNvSpPr txBox="1"/>
          <p:nvPr/>
        </p:nvSpPr>
        <p:spPr>
          <a:xfrm>
            <a:off x="609600" y="2097025"/>
            <a:ext cx="4937760" cy="287323"/>
          </a:xfrm>
          <a:prstGeom prst="rect">
            <a:avLst/>
          </a:prstGeom>
          <a:noFill/>
        </p:spPr>
        <p:txBody>
          <a:bodyPr wrap="square">
            <a:spAutoFit/>
          </a:bodyPr>
          <a:lstStyle/>
          <a:p>
            <a:pPr defTabSz="1219170"/>
            <a:r>
              <a:rPr sz="1267" b="1">
                <a:solidFill>
                  <a:srgbClr val="CC0000"/>
                </a:solidFill>
                <a:latin typeface="Calibri"/>
              </a:rPr>
              <a:t>Her il için 4 tabak:</a:t>
            </a:r>
          </a:p>
        </p:txBody>
      </p:sp>
      <p:sp>
        <p:nvSpPr>
          <p:cNvPr id="10" name="Rectangle 9"/>
          <p:cNvSpPr/>
          <p:nvPr/>
        </p:nvSpPr>
        <p:spPr>
          <a:xfrm>
            <a:off x="609600" y="2621280"/>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1" name="TextBox 10"/>
          <p:cNvSpPr txBox="1"/>
          <p:nvPr/>
        </p:nvSpPr>
        <p:spPr>
          <a:xfrm>
            <a:off x="829056" y="2499359"/>
            <a:ext cx="4730496" cy="297454"/>
          </a:xfrm>
          <a:prstGeom prst="rect">
            <a:avLst/>
          </a:prstGeom>
          <a:noFill/>
        </p:spPr>
        <p:txBody>
          <a:bodyPr wrap="square">
            <a:spAutoFit/>
          </a:bodyPr>
          <a:lstStyle/>
          <a:p>
            <a:pPr defTabSz="1219170"/>
            <a:r>
              <a:rPr sz="1333">
                <a:solidFill>
                  <a:srgbClr val="2D2D2D"/>
                </a:solidFill>
                <a:latin typeface="Calibri"/>
              </a:rPr>
              <a:t>1 ritüel yemeği (bayram, düğün vb.)</a:t>
            </a:r>
          </a:p>
        </p:txBody>
      </p:sp>
      <p:sp>
        <p:nvSpPr>
          <p:cNvPr id="12" name="Rectangle 11"/>
          <p:cNvSpPr/>
          <p:nvPr/>
        </p:nvSpPr>
        <p:spPr>
          <a:xfrm>
            <a:off x="609600" y="3206496"/>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TextBox 12"/>
          <p:cNvSpPr txBox="1"/>
          <p:nvPr/>
        </p:nvSpPr>
        <p:spPr>
          <a:xfrm>
            <a:off x="829056" y="3084576"/>
            <a:ext cx="4730496" cy="297454"/>
          </a:xfrm>
          <a:prstGeom prst="rect">
            <a:avLst/>
          </a:prstGeom>
          <a:noFill/>
        </p:spPr>
        <p:txBody>
          <a:bodyPr wrap="square">
            <a:spAutoFit/>
          </a:bodyPr>
          <a:lstStyle/>
          <a:p>
            <a:pPr defTabSz="1219170"/>
            <a:r>
              <a:rPr sz="1333">
                <a:solidFill>
                  <a:srgbClr val="2D2D2D"/>
                </a:solidFill>
                <a:latin typeface="Calibri"/>
              </a:rPr>
              <a:t>1 teknik odaklı yemek (tandır, sac, fırın)</a:t>
            </a:r>
          </a:p>
        </p:txBody>
      </p:sp>
      <p:sp>
        <p:nvSpPr>
          <p:cNvPr id="14" name="Rectangle 13"/>
          <p:cNvSpPr/>
          <p:nvPr/>
        </p:nvSpPr>
        <p:spPr>
          <a:xfrm>
            <a:off x="609600" y="3791712"/>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5" name="TextBox 14"/>
          <p:cNvSpPr txBox="1"/>
          <p:nvPr/>
        </p:nvSpPr>
        <p:spPr>
          <a:xfrm>
            <a:off x="829056" y="3669792"/>
            <a:ext cx="4730496" cy="297454"/>
          </a:xfrm>
          <a:prstGeom prst="rect">
            <a:avLst/>
          </a:prstGeom>
          <a:noFill/>
        </p:spPr>
        <p:txBody>
          <a:bodyPr wrap="square">
            <a:spAutoFit/>
          </a:bodyPr>
          <a:lstStyle/>
          <a:p>
            <a:pPr defTabSz="1219170"/>
            <a:r>
              <a:rPr sz="1333">
                <a:solidFill>
                  <a:srgbClr val="2D2D2D"/>
                </a:solidFill>
                <a:latin typeface="Calibri"/>
              </a:rPr>
              <a:t>1 yerel ürün (coğrafi işaret / yerel malzeme)</a:t>
            </a:r>
          </a:p>
        </p:txBody>
      </p:sp>
      <p:sp>
        <p:nvSpPr>
          <p:cNvPr id="16" name="Rectangle 15"/>
          <p:cNvSpPr/>
          <p:nvPr/>
        </p:nvSpPr>
        <p:spPr>
          <a:xfrm>
            <a:off x="609600" y="4376928"/>
            <a:ext cx="60960" cy="292608"/>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7" name="TextBox 16"/>
          <p:cNvSpPr txBox="1"/>
          <p:nvPr/>
        </p:nvSpPr>
        <p:spPr>
          <a:xfrm>
            <a:off x="829056" y="4255008"/>
            <a:ext cx="4730496" cy="297454"/>
          </a:xfrm>
          <a:prstGeom prst="rect">
            <a:avLst/>
          </a:prstGeom>
          <a:noFill/>
        </p:spPr>
        <p:txBody>
          <a:bodyPr wrap="square">
            <a:spAutoFit/>
          </a:bodyPr>
          <a:lstStyle/>
          <a:p>
            <a:pPr defTabSz="1219170"/>
            <a:r>
              <a:rPr sz="1333">
                <a:solidFill>
                  <a:srgbClr val="2D2D2D"/>
                </a:solidFill>
                <a:latin typeface="Calibri"/>
              </a:rPr>
              <a:t>1 günlük yemek (ev mutfağı)</a:t>
            </a:r>
          </a:p>
        </p:txBody>
      </p:sp>
      <p:sp>
        <p:nvSpPr>
          <p:cNvPr id="18" name="Rectangle 17"/>
          <p:cNvSpPr/>
          <p:nvPr/>
        </p:nvSpPr>
        <p:spPr>
          <a:xfrm>
            <a:off x="609600" y="4998719"/>
            <a:ext cx="49377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TextBox 18"/>
          <p:cNvSpPr txBox="1"/>
          <p:nvPr/>
        </p:nvSpPr>
        <p:spPr>
          <a:xfrm>
            <a:off x="609600" y="5096256"/>
            <a:ext cx="4937760" cy="287323"/>
          </a:xfrm>
          <a:prstGeom prst="rect">
            <a:avLst/>
          </a:prstGeom>
          <a:noFill/>
        </p:spPr>
        <p:txBody>
          <a:bodyPr wrap="square">
            <a:spAutoFit/>
          </a:bodyPr>
          <a:lstStyle/>
          <a:p>
            <a:pPr defTabSz="1219170"/>
            <a:r>
              <a:rPr sz="1267" b="1">
                <a:solidFill>
                  <a:srgbClr val="CC0000"/>
                </a:solidFill>
                <a:latin typeface="Calibri"/>
              </a:rPr>
              <a:t>Anlatım Kuralı:</a:t>
            </a:r>
          </a:p>
        </p:txBody>
      </p:sp>
      <p:sp>
        <p:nvSpPr>
          <p:cNvPr id="20" name="TextBox 19"/>
          <p:cNvSpPr txBox="1"/>
          <p:nvPr/>
        </p:nvSpPr>
        <p:spPr>
          <a:xfrm>
            <a:off x="609600" y="5462016"/>
            <a:ext cx="4937760" cy="297454"/>
          </a:xfrm>
          <a:prstGeom prst="rect">
            <a:avLst/>
          </a:prstGeom>
          <a:noFill/>
        </p:spPr>
        <p:txBody>
          <a:bodyPr wrap="square">
            <a:spAutoFit/>
          </a:bodyPr>
          <a:lstStyle/>
          <a:p>
            <a:pPr defTabSz="1219170"/>
            <a:r>
              <a:rPr sz="1333" i="1">
                <a:solidFill>
                  <a:srgbClr val="555555"/>
                </a:solidFill>
                <a:latin typeface="Calibri"/>
              </a:rPr>
              <a:t>Her tabakta: teknik · ne zaman yenir · neden yapılır</a:t>
            </a:r>
          </a:p>
        </p:txBody>
      </p:sp>
      <p:sp>
        <p:nvSpPr>
          <p:cNvPr id="22" name="Rectangle 21"/>
          <p:cNvSpPr/>
          <p:nvPr/>
        </p:nvSpPr>
        <p:spPr>
          <a:xfrm>
            <a:off x="6035040" y="1487424"/>
            <a:ext cx="579120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dirty="0">
              <a:solidFill>
                <a:prstClr val="white"/>
              </a:solidFill>
              <a:latin typeface="Calibri" panose="020F0502020204030204"/>
            </a:endParaRPr>
          </a:p>
        </p:txBody>
      </p:sp>
      <p:sp>
        <p:nvSpPr>
          <p:cNvPr id="40" name="TextBox 39">
            <a:extLst>
              <a:ext uri="{FF2B5EF4-FFF2-40B4-BE49-F238E27FC236}">
                <a16:creationId xmlns:a16="http://schemas.microsoft.com/office/drawing/2014/main" id="{4B20795B-4598-A83B-E399-E89559686022}"/>
              </a:ext>
            </a:extLst>
          </p:cNvPr>
          <p:cNvSpPr txBox="1"/>
          <p:nvPr/>
        </p:nvSpPr>
        <p:spPr>
          <a:xfrm>
            <a:off x="6065520" y="1770791"/>
            <a:ext cx="5730240" cy="4607672"/>
          </a:xfrm>
          <a:prstGeom prst="rect">
            <a:avLst/>
          </a:prstGeom>
          <a:solidFill>
            <a:schemeClr val="bg1">
              <a:alpha val="48996"/>
            </a:schemeClr>
          </a:solidFill>
        </p:spPr>
        <p:txBody>
          <a:bodyPr wrap="square">
            <a:spAutoFit/>
          </a:bodyPr>
          <a:lstStyle/>
          <a:p>
            <a:pPr defTabSz="1219170"/>
            <a:r>
              <a:rPr lang="tr-TR" sz="1467" b="1" dirty="0">
                <a:solidFill>
                  <a:prstClr val="black"/>
                </a:solidFill>
                <a:latin typeface="Calibri" panose="020F0502020204030204"/>
              </a:rPr>
              <a:t>Menü yaklaşımı:</a:t>
            </a:r>
            <a:br>
              <a:rPr lang="tr-TR" sz="1467" dirty="0">
                <a:solidFill>
                  <a:prstClr val="black"/>
                </a:solidFill>
                <a:latin typeface="Calibri" panose="020F0502020204030204"/>
              </a:rPr>
            </a:br>
            <a:r>
              <a:rPr lang="tr-TR" sz="1467" dirty="0">
                <a:solidFill>
                  <a:prstClr val="black"/>
                </a:solidFill>
                <a:latin typeface="Calibri" panose="020F0502020204030204"/>
              </a:rPr>
              <a:t>Seçili örneklerle derinleşen, temsil gücü yüksek bir anlatı</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Ürün seçimi:</a:t>
            </a:r>
            <a:br>
              <a:rPr lang="tr-TR" sz="1467" dirty="0">
                <a:solidFill>
                  <a:prstClr val="black"/>
                </a:solidFill>
                <a:latin typeface="Calibri" panose="020F0502020204030204"/>
              </a:rPr>
            </a:br>
            <a:r>
              <a:rPr lang="tr-TR" sz="1467" dirty="0">
                <a:solidFill>
                  <a:prstClr val="black"/>
                </a:solidFill>
                <a:latin typeface="Calibri" panose="020F0502020204030204"/>
              </a:rPr>
              <a:t>Yerel, mevsimsel ve kimliği güçlü ürünler</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Sunum:</a:t>
            </a:r>
            <a:br>
              <a:rPr lang="tr-TR" sz="1467" dirty="0">
                <a:solidFill>
                  <a:prstClr val="black"/>
                </a:solidFill>
                <a:latin typeface="Calibri" panose="020F0502020204030204"/>
              </a:rPr>
            </a:br>
            <a:r>
              <a:rPr lang="tr-TR" sz="1467" dirty="0">
                <a:solidFill>
                  <a:prstClr val="black"/>
                </a:solidFill>
                <a:latin typeface="Calibri" panose="020F0502020204030204"/>
              </a:rPr>
              <a:t>Sade, doğal ve paylaşım odaklı</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Porsiyon:</a:t>
            </a:r>
            <a:br>
              <a:rPr lang="tr-TR" sz="1467" dirty="0">
                <a:solidFill>
                  <a:prstClr val="black"/>
                </a:solidFill>
                <a:latin typeface="Calibri" panose="020F0502020204030204"/>
              </a:rPr>
            </a:br>
            <a:r>
              <a:rPr lang="tr-TR" sz="1467" dirty="0">
                <a:solidFill>
                  <a:prstClr val="black"/>
                </a:solidFill>
                <a:latin typeface="Calibri" panose="020F0502020204030204"/>
              </a:rPr>
              <a:t>Tadım formatı tercih edilir</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Anlatım kuralı:</a:t>
            </a:r>
            <a:br>
              <a:rPr lang="tr-TR" sz="1467" dirty="0">
                <a:solidFill>
                  <a:prstClr val="black"/>
                </a:solidFill>
                <a:latin typeface="Calibri" panose="020F0502020204030204"/>
              </a:rPr>
            </a:br>
            <a:r>
              <a:rPr lang="tr-TR" sz="1467" dirty="0">
                <a:solidFill>
                  <a:prstClr val="black"/>
                </a:solidFill>
                <a:latin typeface="Calibri" panose="020F0502020204030204"/>
              </a:rPr>
              <a:t>Teknik · bağlam · kullanım · yerel anlam</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Kaçınılacaklar:</a:t>
            </a:r>
            <a:br>
              <a:rPr lang="tr-TR" sz="1467" dirty="0">
                <a:solidFill>
                  <a:prstClr val="black"/>
                </a:solidFill>
                <a:latin typeface="Calibri" panose="020F0502020204030204"/>
              </a:rPr>
            </a:br>
            <a:r>
              <a:rPr lang="tr-TR" sz="1467" dirty="0">
                <a:solidFill>
                  <a:prstClr val="black"/>
                </a:solidFill>
                <a:latin typeface="Calibri" panose="020F0502020204030204"/>
              </a:rPr>
              <a:t>Kalabalık menüler · klişe seçimler · yüzeysel anlatım</a:t>
            </a:r>
          </a:p>
          <a:p>
            <a:pPr defTabSz="1219170"/>
            <a:endParaRPr lang="tr-TR" sz="1467" b="1" dirty="0">
              <a:solidFill>
                <a:prstClr val="black"/>
              </a:solidFill>
              <a:latin typeface="Calibri" panose="020F0502020204030204"/>
            </a:endParaRPr>
          </a:p>
          <a:p>
            <a:pPr defTabSz="1219170"/>
            <a:r>
              <a:rPr lang="tr-TR" sz="1467" b="1" dirty="0">
                <a:solidFill>
                  <a:prstClr val="black"/>
                </a:solidFill>
                <a:latin typeface="Calibri" panose="020F0502020204030204"/>
              </a:rPr>
              <a:t>Deneyim:</a:t>
            </a:r>
            <a:br>
              <a:rPr lang="tr-TR" sz="1467" dirty="0">
                <a:solidFill>
                  <a:prstClr val="black"/>
                </a:solidFill>
                <a:latin typeface="Calibri" panose="020F0502020204030204"/>
              </a:rPr>
            </a:br>
            <a:r>
              <a:rPr lang="tr-TR" sz="1467" dirty="0">
                <a:solidFill>
                  <a:prstClr val="black"/>
                </a:solidFill>
                <a:latin typeface="Calibri" panose="020F0502020204030204"/>
              </a:rPr>
              <a:t>Hazırlık ve üretim süreci mümkün olduğunca görünür kılınır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404917" y="733004"/>
            <a:ext cx="11338560" cy="502766"/>
          </a:xfrm>
          <a:prstGeom prst="rect">
            <a:avLst/>
          </a:prstGeom>
          <a:noFill/>
        </p:spPr>
        <p:txBody>
          <a:bodyPr wrap="square">
            <a:spAutoFit/>
          </a:bodyPr>
          <a:lstStyle/>
          <a:p>
            <a:pPr defTabSz="1219170"/>
            <a:r>
              <a:rPr lang="en-US" sz="2667" b="1" dirty="0">
                <a:solidFill>
                  <a:srgbClr val="1A1A1A"/>
                </a:solidFill>
                <a:latin typeface="Calibri"/>
              </a:rPr>
              <a:t>TEKNİK ÜRÜN EŞLEŞMESİ</a:t>
            </a:r>
            <a:endParaRPr sz="2667" b="1" dirty="0">
              <a:solidFill>
                <a:srgbClr val="1A1A1A"/>
              </a:solidFill>
              <a:latin typeface="Calibri"/>
            </a:endParaRP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426720" y="1487424"/>
            <a:ext cx="11338560" cy="1158240"/>
          </a:xfrm>
          <a:prstGeom prst="rect">
            <a:avLst/>
          </a:prstGeom>
          <a:solidFill>
            <a:srgbClr val="CC0000"/>
          </a:solidFill>
          <a:ln w="63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731520" y="1791482"/>
            <a:ext cx="10850880" cy="318100"/>
          </a:xfrm>
          <a:prstGeom prst="rect">
            <a:avLst/>
          </a:prstGeom>
          <a:noFill/>
        </p:spPr>
        <p:txBody>
          <a:bodyPr wrap="square">
            <a:spAutoFit/>
          </a:bodyPr>
          <a:lstStyle/>
          <a:p>
            <a:pPr defTabSz="1219170"/>
            <a:r>
              <a:rPr sz="1467" i="1" dirty="0">
                <a:solidFill>
                  <a:srgbClr val="FFCCCC"/>
                </a:solidFill>
                <a:latin typeface="Georgia"/>
              </a:rPr>
              <a:t>  Hamur </a:t>
            </a:r>
            <a:r>
              <a:rPr sz="1467" i="1" dirty="0" err="1">
                <a:solidFill>
                  <a:srgbClr val="FFCCCC"/>
                </a:solidFill>
                <a:latin typeface="Georgia"/>
              </a:rPr>
              <a:t>Açma</a:t>
            </a:r>
            <a:r>
              <a:rPr sz="1467" i="1" dirty="0">
                <a:solidFill>
                  <a:srgbClr val="FFCCCC"/>
                </a:solidFill>
                <a:latin typeface="Georgia"/>
              </a:rPr>
              <a:t> </a:t>
            </a:r>
            <a:r>
              <a:rPr lang="tr-TR" sz="1467" i="1" dirty="0">
                <a:solidFill>
                  <a:srgbClr val="FFCCCC"/>
                </a:solidFill>
                <a:latin typeface="Georgia"/>
              </a:rPr>
              <a:t>· Paylaşma · Dönüştürme</a:t>
            </a:r>
          </a:p>
        </p:txBody>
      </p:sp>
      <p:sp>
        <p:nvSpPr>
          <p:cNvPr id="9" name="Rectangle 8"/>
          <p:cNvSpPr/>
          <p:nvPr/>
        </p:nvSpPr>
        <p:spPr>
          <a:xfrm>
            <a:off x="426720" y="2865120"/>
            <a:ext cx="2657856" cy="3633216"/>
          </a:xfrm>
          <a:prstGeom prst="rect">
            <a:avLst/>
          </a:prstGeom>
          <a:solidFill>
            <a:srgbClr val="F5F5F5"/>
          </a:solidFill>
          <a:ln w="6350">
            <a:solidFill>
              <a:srgbClr val="C89A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dirty="0">
              <a:solidFill>
                <a:prstClr val="white"/>
              </a:solidFill>
              <a:latin typeface="Calibri" panose="020F0502020204030204"/>
            </a:endParaRPr>
          </a:p>
        </p:txBody>
      </p:sp>
      <p:sp>
        <p:nvSpPr>
          <p:cNvPr id="10" name="Rectangle 9"/>
          <p:cNvSpPr/>
          <p:nvPr/>
        </p:nvSpPr>
        <p:spPr>
          <a:xfrm>
            <a:off x="426720" y="2828544"/>
            <a:ext cx="2657856" cy="73152"/>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2" name="TextBox 11"/>
          <p:cNvSpPr txBox="1"/>
          <p:nvPr/>
        </p:nvSpPr>
        <p:spPr>
          <a:xfrm>
            <a:off x="548639" y="3340609"/>
            <a:ext cx="2377440" cy="359009"/>
          </a:xfrm>
          <a:prstGeom prst="rect">
            <a:avLst/>
          </a:prstGeom>
          <a:noFill/>
        </p:spPr>
        <p:txBody>
          <a:bodyPr wrap="square">
            <a:spAutoFit/>
          </a:bodyPr>
          <a:lstStyle/>
          <a:p>
            <a:pPr defTabSz="1219170"/>
            <a:r>
              <a:rPr lang="tr-TR" sz="1733" b="1" dirty="0">
                <a:solidFill>
                  <a:srgbClr val="1A1A1A"/>
                </a:solidFill>
                <a:latin typeface="Calibri"/>
              </a:rPr>
              <a:t>Hamur Tekniği</a:t>
            </a:r>
            <a:endParaRPr sz="1733" b="1" dirty="0">
              <a:solidFill>
                <a:srgbClr val="1A1A1A"/>
              </a:solidFill>
              <a:latin typeface="Calibri"/>
            </a:endParaRPr>
          </a:p>
        </p:txBody>
      </p:sp>
      <p:sp>
        <p:nvSpPr>
          <p:cNvPr id="13" name="Rectangle 12"/>
          <p:cNvSpPr/>
          <p:nvPr/>
        </p:nvSpPr>
        <p:spPr>
          <a:xfrm>
            <a:off x="548639"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4" name="TextBox 13"/>
          <p:cNvSpPr txBox="1"/>
          <p:nvPr/>
        </p:nvSpPr>
        <p:spPr>
          <a:xfrm>
            <a:off x="548639" y="3925824"/>
            <a:ext cx="2377440" cy="1672702"/>
          </a:xfrm>
          <a:prstGeom prst="rect">
            <a:avLst/>
          </a:prstGeom>
          <a:noFill/>
        </p:spPr>
        <p:txBody>
          <a:bodyPr wrap="square">
            <a:spAutoFit/>
          </a:bodyPr>
          <a:lstStyle/>
          <a:p>
            <a:pPr defTabSz="1219170"/>
            <a:r>
              <a:rPr lang="en-US" sz="1467" dirty="0">
                <a:solidFill>
                  <a:prstClr val="black"/>
                </a:solidFill>
                <a:latin typeface="Calibri" panose="020F0502020204030204"/>
              </a:rPr>
              <a:t>✔  </a:t>
            </a:r>
            <a:r>
              <a:rPr lang="tr-TR" sz="1467" dirty="0">
                <a:solidFill>
                  <a:prstClr val="black"/>
                </a:solidFill>
                <a:latin typeface="Calibri" panose="020F0502020204030204"/>
              </a:rPr>
              <a:t>Mantı · Börek · Baklava · Yufka · Pide — hepsi aynı kökten</a:t>
            </a:r>
          </a:p>
          <a:p>
            <a:pPr defTabSz="1219170"/>
            <a:r>
              <a:rPr lang="en-TR" sz="1467" dirty="0">
                <a:solidFill>
                  <a:prstClr val="black"/>
                </a:solidFill>
                <a:latin typeface="Calibri" panose="020F0502020204030204"/>
              </a:rPr>
              <a:t>✔ Evrensel ve anlaşılır</a:t>
            </a:r>
            <a:br>
              <a:rPr lang="en-TR" sz="1467" dirty="0">
                <a:solidFill>
                  <a:prstClr val="black"/>
                </a:solidFill>
                <a:latin typeface="Calibri" panose="020F0502020204030204"/>
              </a:rPr>
            </a:br>
            <a:r>
              <a:rPr lang="en-TR" sz="1467" dirty="0">
                <a:solidFill>
                  <a:prstClr val="black"/>
                </a:solidFill>
                <a:latin typeface="Calibri" panose="020F0502020204030204"/>
              </a:rPr>
              <a:t>✔ El emeği ve teknik güçlü</a:t>
            </a:r>
            <a:br>
              <a:rPr lang="en-TR" sz="1467" dirty="0">
                <a:solidFill>
                  <a:prstClr val="black"/>
                </a:solidFill>
                <a:latin typeface="Calibri" panose="020F0502020204030204"/>
              </a:rPr>
            </a:br>
            <a:r>
              <a:rPr lang="en-TR" sz="1467" dirty="0">
                <a:solidFill>
                  <a:prstClr val="black"/>
                </a:solidFill>
                <a:latin typeface="Calibri" panose="020F0502020204030204"/>
              </a:rPr>
              <a:t>✔ Paylaşım ve birlikte üretim</a:t>
            </a:r>
            <a:br>
              <a:rPr lang="en-TR" sz="1467" dirty="0">
                <a:solidFill>
                  <a:prstClr val="black"/>
                </a:solidFill>
                <a:latin typeface="Calibri" panose="020F0502020204030204"/>
              </a:rPr>
            </a:br>
            <a:endParaRPr lang="en-US" sz="1467" dirty="0">
              <a:solidFill>
                <a:prstClr val="black"/>
              </a:solidFill>
              <a:latin typeface="Calibri" panose="020F0502020204030204"/>
            </a:endParaRPr>
          </a:p>
        </p:txBody>
      </p:sp>
      <p:sp>
        <p:nvSpPr>
          <p:cNvPr id="16" name="Rectangle 15"/>
          <p:cNvSpPr/>
          <p:nvPr/>
        </p:nvSpPr>
        <p:spPr>
          <a:xfrm>
            <a:off x="548639"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8" name="Rectangle 17"/>
          <p:cNvSpPr/>
          <p:nvPr/>
        </p:nvSpPr>
        <p:spPr>
          <a:xfrm>
            <a:off x="3291840" y="2828544"/>
            <a:ext cx="2657856" cy="3633216"/>
          </a:xfrm>
          <a:prstGeom prst="rect">
            <a:avLst/>
          </a:prstGeom>
          <a:solidFill>
            <a:srgbClr val="F5F5F5"/>
          </a:solidFill>
          <a:ln w="6350">
            <a:solidFill>
              <a:srgbClr val="7090C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Rectangle 18"/>
          <p:cNvSpPr/>
          <p:nvPr/>
        </p:nvSpPr>
        <p:spPr>
          <a:xfrm>
            <a:off x="3291840" y="2828544"/>
            <a:ext cx="2657856" cy="73152"/>
          </a:xfrm>
          <a:prstGeom prst="rect">
            <a:avLst/>
          </a:prstGeom>
          <a:solidFill>
            <a:srgbClr val="7090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TextBox 20"/>
          <p:cNvSpPr txBox="1"/>
          <p:nvPr/>
        </p:nvSpPr>
        <p:spPr>
          <a:xfrm>
            <a:off x="3413760" y="3340609"/>
            <a:ext cx="2377440" cy="359009"/>
          </a:xfrm>
          <a:prstGeom prst="rect">
            <a:avLst/>
          </a:prstGeom>
          <a:noFill/>
        </p:spPr>
        <p:txBody>
          <a:bodyPr wrap="square">
            <a:spAutoFit/>
          </a:bodyPr>
          <a:lstStyle/>
          <a:p>
            <a:pPr defTabSz="1219170"/>
            <a:r>
              <a:rPr lang="tr-TR" sz="1733" b="1" dirty="0">
                <a:solidFill>
                  <a:srgbClr val="1A1A1A"/>
                </a:solidFill>
                <a:latin typeface="Calibri"/>
              </a:rPr>
              <a:t>Sarma/ Dolma</a:t>
            </a:r>
            <a:endParaRPr sz="1733" b="1" dirty="0">
              <a:solidFill>
                <a:srgbClr val="1A1A1A"/>
              </a:solidFill>
              <a:latin typeface="Calibri"/>
            </a:endParaRPr>
          </a:p>
        </p:txBody>
      </p:sp>
      <p:sp>
        <p:nvSpPr>
          <p:cNvPr id="22" name="Rectangle 21"/>
          <p:cNvSpPr/>
          <p:nvPr/>
        </p:nvSpPr>
        <p:spPr>
          <a:xfrm>
            <a:off x="3413760"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3" name="TextBox 22"/>
          <p:cNvSpPr txBox="1"/>
          <p:nvPr/>
        </p:nvSpPr>
        <p:spPr>
          <a:xfrm>
            <a:off x="3413760" y="3925825"/>
            <a:ext cx="2377440" cy="995401"/>
          </a:xfrm>
          <a:prstGeom prst="rect">
            <a:avLst/>
          </a:prstGeom>
          <a:noFill/>
        </p:spPr>
        <p:txBody>
          <a:bodyPr wrap="square">
            <a:spAutoFit/>
          </a:bodyPr>
          <a:lstStyle/>
          <a:p>
            <a:pPr defTabSz="1219170"/>
            <a:r>
              <a:rPr lang="en-TR" sz="1467" dirty="0">
                <a:solidFill>
                  <a:prstClr val="black"/>
                </a:solidFill>
                <a:latin typeface="Calibri" panose="020F0502020204030204"/>
              </a:rPr>
              <a:t>✔ İncelik, sabır, el emeği</a:t>
            </a:r>
            <a:br>
              <a:rPr lang="en-TR" sz="1467" dirty="0">
                <a:solidFill>
                  <a:prstClr val="black"/>
                </a:solidFill>
                <a:latin typeface="Calibri" panose="020F0502020204030204"/>
              </a:rPr>
            </a:br>
            <a:r>
              <a:rPr lang="en-TR" sz="1467" dirty="0">
                <a:solidFill>
                  <a:prstClr val="black"/>
                </a:solidFill>
                <a:latin typeface="Calibri" panose="020F0502020204030204"/>
              </a:rPr>
              <a:t>✔ Aile ve paylaşım kültürü</a:t>
            </a:r>
            <a:br>
              <a:rPr lang="en-TR" sz="1467" dirty="0">
                <a:solidFill>
                  <a:prstClr val="black"/>
                </a:solidFill>
                <a:latin typeface="Calibri" panose="020F0502020204030204"/>
              </a:rPr>
            </a:br>
            <a:r>
              <a:rPr lang="en-TR" sz="1467" dirty="0">
                <a:solidFill>
                  <a:prstClr val="black"/>
                </a:solidFill>
                <a:latin typeface="Calibri" panose="020F0502020204030204"/>
              </a:rPr>
              <a:t>✔ Ritüel ve gündelik kullanım</a:t>
            </a:r>
          </a:p>
        </p:txBody>
      </p:sp>
      <p:sp>
        <p:nvSpPr>
          <p:cNvPr id="25" name="Rectangle 24"/>
          <p:cNvSpPr/>
          <p:nvPr/>
        </p:nvSpPr>
        <p:spPr>
          <a:xfrm>
            <a:off x="3413760"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7" name="Rectangle 26"/>
          <p:cNvSpPr/>
          <p:nvPr/>
        </p:nvSpPr>
        <p:spPr>
          <a:xfrm>
            <a:off x="6156960" y="2828544"/>
            <a:ext cx="2657856" cy="3633216"/>
          </a:xfrm>
          <a:prstGeom prst="rect">
            <a:avLst/>
          </a:prstGeom>
          <a:solidFill>
            <a:srgbClr val="F5F5F5"/>
          </a:solidFill>
          <a:ln w="6350">
            <a:solidFill>
              <a:srgbClr val="C89A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8" name="Rectangle 27"/>
          <p:cNvSpPr/>
          <p:nvPr/>
        </p:nvSpPr>
        <p:spPr>
          <a:xfrm>
            <a:off x="6156960" y="2828544"/>
            <a:ext cx="2657856" cy="73152"/>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0" name="TextBox 29"/>
          <p:cNvSpPr txBox="1"/>
          <p:nvPr/>
        </p:nvSpPr>
        <p:spPr>
          <a:xfrm>
            <a:off x="6278879" y="3340609"/>
            <a:ext cx="2377440" cy="359009"/>
          </a:xfrm>
          <a:prstGeom prst="rect">
            <a:avLst/>
          </a:prstGeom>
          <a:noFill/>
        </p:spPr>
        <p:txBody>
          <a:bodyPr wrap="square">
            <a:spAutoFit/>
          </a:bodyPr>
          <a:lstStyle/>
          <a:p>
            <a:pPr defTabSz="1219170"/>
            <a:r>
              <a:rPr lang="en-US" sz="1733" b="1" dirty="0">
                <a:solidFill>
                  <a:srgbClr val="1A1A1A"/>
                </a:solidFill>
                <a:latin typeface="Calibri"/>
              </a:rPr>
              <a:t>Slow</a:t>
            </a:r>
            <a:r>
              <a:rPr lang="tr-TR" sz="1733" b="1" dirty="0">
                <a:solidFill>
                  <a:srgbClr val="1A1A1A"/>
                </a:solidFill>
                <a:latin typeface="Calibri"/>
              </a:rPr>
              <a:t> Cooking</a:t>
            </a:r>
            <a:endParaRPr sz="1733" b="1" dirty="0">
              <a:solidFill>
                <a:srgbClr val="1A1A1A"/>
              </a:solidFill>
              <a:latin typeface="Calibri"/>
            </a:endParaRPr>
          </a:p>
        </p:txBody>
      </p:sp>
      <p:sp>
        <p:nvSpPr>
          <p:cNvPr id="31" name="Rectangle 30"/>
          <p:cNvSpPr/>
          <p:nvPr/>
        </p:nvSpPr>
        <p:spPr>
          <a:xfrm>
            <a:off x="6278879"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2" name="TextBox 31"/>
          <p:cNvSpPr txBox="1"/>
          <p:nvPr/>
        </p:nvSpPr>
        <p:spPr>
          <a:xfrm>
            <a:off x="6278879" y="3925824"/>
            <a:ext cx="2377440" cy="1446935"/>
          </a:xfrm>
          <a:prstGeom prst="rect">
            <a:avLst/>
          </a:prstGeom>
          <a:noFill/>
        </p:spPr>
        <p:txBody>
          <a:bodyPr wrap="square">
            <a:spAutoFit/>
          </a:bodyPr>
          <a:lstStyle/>
          <a:p>
            <a:pPr defTabSz="1219170"/>
            <a:r>
              <a:rPr lang="en-TR" sz="1467" dirty="0">
                <a:solidFill>
                  <a:prstClr val="black"/>
                </a:solidFill>
                <a:latin typeface="Calibri" panose="020F0502020204030204"/>
              </a:rPr>
              <a:t>✔ Keşkek · Tandır · Uzun pişen yemekler</a:t>
            </a:r>
          </a:p>
          <a:p>
            <a:pPr defTabSz="1219170"/>
            <a:r>
              <a:rPr lang="en-TR" sz="1467" dirty="0">
                <a:solidFill>
                  <a:prstClr val="black"/>
                </a:solidFill>
                <a:latin typeface="Calibri" panose="020F0502020204030204"/>
              </a:rPr>
              <a:t>✔ Zaman, emek ve dönüşüm</a:t>
            </a:r>
            <a:br>
              <a:rPr lang="en-TR" sz="1467" dirty="0">
                <a:solidFill>
                  <a:prstClr val="black"/>
                </a:solidFill>
                <a:latin typeface="Calibri" panose="020F0502020204030204"/>
              </a:rPr>
            </a:br>
            <a:r>
              <a:rPr lang="en-TR" sz="1467" dirty="0">
                <a:solidFill>
                  <a:prstClr val="black"/>
                </a:solidFill>
                <a:latin typeface="Calibri" panose="020F0502020204030204"/>
              </a:rPr>
              <a:t>✔ Kolektif üretim (özellikle keşkek)</a:t>
            </a:r>
            <a:br>
              <a:rPr lang="en-TR" sz="1467" dirty="0">
                <a:solidFill>
                  <a:prstClr val="black"/>
                </a:solidFill>
                <a:latin typeface="Calibri" panose="020F0502020204030204"/>
              </a:rPr>
            </a:br>
            <a:r>
              <a:rPr lang="en-TR" sz="1467" dirty="0">
                <a:solidFill>
                  <a:prstClr val="black"/>
                </a:solidFill>
                <a:latin typeface="Calibri" panose="020F0502020204030204"/>
              </a:rPr>
              <a:t>✔ Derin hikâye gücü</a:t>
            </a:r>
          </a:p>
        </p:txBody>
      </p:sp>
      <p:sp>
        <p:nvSpPr>
          <p:cNvPr id="34" name="Rectangle 33"/>
          <p:cNvSpPr/>
          <p:nvPr/>
        </p:nvSpPr>
        <p:spPr>
          <a:xfrm>
            <a:off x="6278879"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6" name="Rectangle 35"/>
          <p:cNvSpPr/>
          <p:nvPr/>
        </p:nvSpPr>
        <p:spPr>
          <a:xfrm>
            <a:off x="9022080" y="2828544"/>
            <a:ext cx="2657856" cy="3633216"/>
          </a:xfrm>
          <a:prstGeom prst="rect">
            <a:avLst/>
          </a:prstGeom>
          <a:solidFill>
            <a:srgbClr val="FFF0F0"/>
          </a:solidFill>
          <a:ln w="190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7" name="Rectangle 36"/>
          <p:cNvSpPr/>
          <p:nvPr/>
        </p:nvSpPr>
        <p:spPr>
          <a:xfrm>
            <a:off x="9022080" y="2828544"/>
            <a:ext cx="2657856"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9" name="TextBox 38"/>
          <p:cNvSpPr txBox="1"/>
          <p:nvPr/>
        </p:nvSpPr>
        <p:spPr>
          <a:xfrm>
            <a:off x="9144000" y="3340608"/>
            <a:ext cx="2377440" cy="359009"/>
          </a:xfrm>
          <a:prstGeom prst="rect">
            <a:avLst/>
          </a:prstGeom>
          <a:noFill/>
        </p:spPr>
        <p:txBody>
          <a:bodyPr wrap="square">
            <a:spAutoFit/>
          </a:bodyPr>
          <a:lstStyle/>
          <a:p>
            <a:pPr defTabSz="1219170"/>
            <a:r>
              <a:rPr lang="tr-TR" sz="1733" b="1" dirty="0">
                <a:solidFill>
                  <a:srgbClr val="1A1A1A"/>
                </a:solidFill>
                <a:latin typeface="Calibri"/>
              </a:rPr>
              <a:t>Ateş/ Pişirme Tekniği</a:t>
            </a:r>
            <a:endParaRPr sz="1733" b="1" dirty="0">
              <a:solidFill>
                <a:srgbClr val="1A1A1A"/>
              </a:solidFill>
              <a:latin typeface="Calibri"/>
            </a:endParaRPr>
          </a:p>
        </p:txBody>
      </p:sp>
      <p:sp>
        <p:nvSpPr>
          <p:cNvPr id="40" name="Rectangle 39"/>
          <p:cNvSpPr/>
          <p:nvPr/>
        </p:nvSpPr>
        <p:spPr>
          <a:xfrm>
            <a:off x="9144000"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1" name="TextBox 40"/>
          <p:cNvSpPr txBox="1"/>
          <p:nvPr/>
        </p:nvSpPr>
        <p:spPr>
          <a:xfrm>
            <a:off x="9144000" y="3925825"/>
            <a:ext cx="2377440" cy="995401"/>
          </a:xfrm>
          <a:prstGeom prst="rect">
            <a:avLst/>
          </a:prstGeom>
          <a:noFill/>
        </p:spPr>
        <p:txBody>
          <a:bodyPr wrap="square">
            <a:spAutoFit/>
          </a:bodyPr>
          <a:lstStyle/>
          <a:p>
            <a:pPr defTabSz="1219170"/>
            <a:r>
              <a:rPr lang="en-TR" sz="1467" dirty="0">
                <a:solidFill>
                  <a:prstClr val="black"/>
                </a:solidFill>
                <a:latin typeface="Calibri" panose="020F0502020204030204"/>
              </a:rPr>
              <a:t>✔ Kebap · Izgara · Tandır</a:t>
            </a:r>
          </a:p>
          <a:p>
            <a:pPr defTabSz="1219170"/>
            <a:r>
              <a:rPr lang="en-TR" sz="1467" dirty="0">
                <a:solidFill>
                  <a:prstClr val="black"/>
                </a:solidFill>
                <a:latin typeface="Calibri" panose="020F0502020204030204"/>
              </a:rPr>
              <a:t>✔ Güçlü ve evrensel</a:t>
            </a:r>
            <a:br>
              <a:rPr lang="en-TR" sz="1467" dirty="0">
                <a:solidFill>
                  <a:prstClr val="black"/>
                </a:solidFill>
                <a:latin typeface="Calibri" panose="020F0502020204030204"/>
              </a:rPr>
            </a:br>
            <a:r>
              <a:rPr lang="en-TR" sz="1467" dirty="0">
                <a:solidFill>
                  <a:prstClr val="black"/>
                </a:solidFill>
                <a:latin typeface="Calibri" panose="020F0502020204030204"/>
              </a:rPr>
              <a:t>✔ Ustalık anlatısı</a:t>
            </a:r>
            <a:br>
              <a:rPr lang="en-TR" sz="1467" dirty="0">
                <a:solidFill>
                  <a:prstClr val="black"/>
                </a:solidFill>
                <a:latin typeface="Calibri" panose="020F0502020204030204"/>
              </a:rPr>
            </a:br>
            <a:r>
              <a:rPr lang="en-TR" sz="1467" dirty="0">
                <a:solidFill>
                  <a:prstClr val="black"/>
                </a:solidFill>
                <a:latin typeface="Calibri" panose="020F0502020204030204"/>
              </a:rPr>
              <a:t>✔ Görsel olarak çok etkili</a:t>
            </a:r>
          </a:p>
        </p:txBody>
      </p:sp>
      <p:sp>
        <p:nvSpPr>
          <p:cNvPr id="43" name="Rectangle 42"/>
          <p:cNvSpPr/>
          <p:nvPr/>
        </p:nvSpPr>
        <p:spPr>
          <a:xfrm>
            <a:off x="9144000"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505968" y="795528"/>
            <a:ext cx="11338560" cy="502766"/>
          </a:xfrm>
          <a:prstGeom prst="rect">
            <a:avLst/>
          </a:prstGeom>
          <a:noFill/>
        </p:spPr>
        <p:txBody>
          <a:bodyPr wrap="square">
            <a:spAutoFit/>
          </a:bodyPr>
          <a:lstStyle/>
          <a:p>
            <a:pPr defTabSz="1219170"/>
            <a:r>
              <a:rPr lang="tr-TR" sz="2667" b="1" dirty="0">
                <a:solidFill>
                  <a:srgbClr val="1A1A1A"/>
                </a:solidFill>
                <a:latin typeface="Calibri"/>
              </a:rPr>
              <a:t>Örnek Yemek</a:t>
            </a:r>
            <a:r>
              <a:rPr sz="2667" b="1" dirty="0">
                <a:solidFill>
                  <a:srgbClr val="1A1A1A"/>
                </a:solidFill>
                <a:latin typeface="Calibri"/>
              </a:rPr>
              <a:t> </a:t>
            </a:r>
            <a:r>
              <a:rPr lang="tr-TR" sz="2667" b="1" dirty="0">
                <a:solidFill>
                  <a:srgbClr val="1A1A1A"/>
                </a:solidFill>
                <a:latin typeface="Calibri"/>
              </a:rPr>
              <a:t>Anlatıları</a:t>
            </a:r>
            <a:endParaRPr sz="2667" b="1" dirty="0">
              <a:solidFill>
                <a:srgbClr val="1A1A1A"/>
              </a:solidFill>
              <a:latin typeface="Calibri"/>
            </a:endParaRP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615695"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Rectangle 6"/>
          <p:cNvSpPr/>
          <p:nvPr/>
        </p:nvSpPr>
        <p:spPr>
          <a:xfrm>
            <a:off x="615695" y="1487424"/>
            <a:ext cx="2621280" cy="60960"/>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737615" y="1609344"/>
            <a:ext cx="2377440" cy="338554"/>
          </a:xfrm>
          <a:prstGeom prst="rect">
            <a:avLst/>
          </a:prstGeom>
          <a:noFill/>
        </p:spPr>
        <p:txBody>
          <a:bodyPr wrap="square">
            <a:spAutoFit/>
          </a:bodyPr>
          <a:lstStyle/>
          <a:p>
            <a:pPr defTabSz="1219170"/>
            <a:r>
              <a:rPr sz="1600" b="1">
                <a:solidFill>
                  <a:srgbClr val="1A1A1A"/>
                </a:solidFill>
                <a:latin typeface="Calibri"/>
              </a:rPr>
              <a:t>Keskek</a:t>
            </a:r>
          </a:p>
        </p:txBody>
      </p:sp>
      <p:sp>
        <p:nvSpPr>
          <p:cNvPr id="9" name="TextBox 8"/>
          <p:cNvSpPr txBox="1"/>
          <p:nvPr/>
        </p:nvSpPr>
        <p:spPr>
          <a:xfrm>
            <a:off x="737615" y="2011680"/>
            <a:ext cx="2377440" cy="266676"/>
          </a:xfrm>
          <a:prstGeom prst="rect">
            <a:avLst/>
          </a:prstGeom>
          <a:noFill/>
        </p:spPr>
        <p:txBody>
          <a:bodyPr wrap="square">
            <a:spAutoFit/>
          </a:bodyPr>
          <a:lstStyle/>
          <a:p>
            <a:pPr defTabSz="1219170"/>
            <a:r>
              <a:rPr sz="1133" i="1">
                <a:solidFill>
                  <a:srgbClr val="C89A60"/>
                </a:solidFill>
                <a:latin typeface="Calibri"/>
              </a:rPr>
              <a:t>Wheat &amp; Meat Porridge</a:t>
            </a:r>
          </a:p>
        </p:txBody>
      </p:sp>
      <p:sp>
        <p:nvSpPr>
          <p:cNvPr id="10" name="TextBox 9"/>
          <p:cNvSpPr txBox="1"/>
          <p:nvPr/>
        </p:nvSpPr>
        <p:spPr>
          <a:xfrm>
            <a:off x="737615" y="2292096"/>
            <a:ext cx="2377440" cy="1241815"/>
          </a:xfrm>
          <a:prstGeom prst="rect">
            <a:avLst/>
          </a:prstGeom>
          <a:noFill/>
        </p:spPr>
        <p:txBody>
          <a:bodyPr wrap="square">
            <a:spAutoFit/>
          </a:bodyPr>
          <a:lstStyle/>
          <a:p>
            <a:pPr defTabSz="1219170"/>
            <a:r>
              <a:rPr lang="tr-TR" sz="1067" dirty="0">
                <a:solidFill>
                  <a:srgbClr val="555555"/>
                </a:solidFill>
                <a:latin typeface="Calibri"/>
              </a:rPr>
              <a:t>Düğün, bayram ve imece sofralarının vazgeçilmezi. Buğday ve etin saatlerce birlikte pişirilmesiyle hazırlanan bu yemek; toplu üretimin ve birlikte olmanın simgesidir. UNESCO somut olmayan kültürel miras listesinde yer almaktadır.</a:t>
            </a:r>
          </a:p>
        </p:txBody>
      </p:sp>
      <p:sp>
        <p:nvSpPr>
          <p:cNvPr id="11" name="TextBox 10"/>
          <p:cNvSpPr txBox="1"/>
          <p:nvPr/>
        </p:nvSpPr>
        <p:spPr>
          <a:xfrm>
            <a:off x="737615" y="3417935"/>
            <a:ext cx="2377440" cy="246221"/>
          </a:xfrm>
          <a:prstGeom prst="rect">
            <a:avLst/>
          </a:prstGeom>
          <a:noFill/>
        </p:spPr>
        <p:txBody>
          <a:bodyPr wrap="square">
            <a:spAutoFit/>
          </a:bodyPr>
          <a:lstStyle/>
          <a:p>
            <a:pPr defTabSz="1219170"/>
            <a:r>
              <a:rPr lang="tr-TR" sz="1000" b="1" dirty="0">
                <a:solidFill>
                  <a:srgbClr val="C89A60"/>
                </a:solidFill>
                <a:latin typeface="Calibri"/>
              </a:rPr>
              <a:t>Ritüel · Tören Mutfağı</a:t>
            </a:r>
          </a:p>
        </p:txBody>
      </p:sp>
      <p:sp>
        <p:nvSpPr>
          <p:cNvPr id="12" name="Rectangle 11"/>
          <p:cNvSpPr/>
          <p:nvPr/>
        </p:nvSpPr>
        <p:spPr>
          <a:xfrm>
            <a:off x="3395471"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Rectangle 12"/>
          <p:cNvSpPr/>
          <p:nvPr/>
        </p:nvSpPr>
        <p:spPr>
          <a:xfrm>
            <a:off x="3395471" y="1487424"/>
            <a:ext cx="2621280" cy="60960"/>
          </a:xfrm>
          <a:prstGeom prst="rect">
            <a:avLst/>
          </a:prstGeom>
          <a:solidFill>
            <a:srgbClr val="D4A5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4" name="TextBox 13"/>
          <p:cNvSpPr txBox="1"/>
          <p:nvPr/>
        </p:nvSpPr>
        <p:spPr>
          <a:xfrm>
            <a:off x="3517392" y="1609344"/>
            <a:ext cx="2377440" cy="338554"/>
          </a:xfrm>
          <a:prstGeom prst="rect">
            <a:avLst/>
          </a:prstGeom>
          <a:noFill/>
        </p:spPr>
        <p:txBody>
          <a:bodyPr wrap="square">
            <a:spAutoFit/>
          </a:bodyPr>
          <a:lstStyle/>
          <a:p>
            <a:pPr defTabSz="1219170"/>
            <a:r>
              <a:rPr sz="1600" b="1">
                <a:solidFill>
                  <a:srgbClr val="1A1A1A"/>
                </a:solidFill>
                <a:latin typeface="Calibri"/>
              </a:rPr>
              <a:t>Helva</a:t>
            </a:r>
          </a:p>
        </p:txBody>
      </p:sp>
      <p:sp>
        <p:nvSpPr>
          <p:cNvPr id="15" name="TextBox 14"/>
          <p:cNvSpPr txBox="1"/>
          <p:nvPr/>
        </p:nvSpPr>
        <p:spPr>
          <a:xfrm>
            <a:off x="3517392" y="2011680"/>
            <a:ext cx="2377440" cy="266676"/>
          </a:xfrm>
          <a:prstGeom prst="rect">
            <a:avLst/>
          </a:prstGeom>
          <a:noFill/>
        </p:spPr>
        <p:txBody>
          <a:bodyPr wrap="square">
            <a:spAutoFit/>
          </a:bodyPr>
          <a:lstStyle/>
          <a:p>
            <a:pPr defTabSz="1219170"/>
            <a:r>
              <a:rPr sz="1133" i="1">
                <a:solidFill>
                  <a:srgbClr val="D4A574"/>
                </a:solidFill>
                <a:latin typeface="Calibri"/>
              </a:rPr>
              <a:t>Semolina Helva</a:t>
            </a:r>
          </a:p>
        </p:txBody>
      </p:sp>
      <p:sp>
        <p:nvSpPr>
          <p:cNvPr id="16" name="TextBox 15"/>
          <p:cNvSpPr txBox="1"/>
          <p:nvPr/>
        </p:nvSpPr>
        <p:spPr>
          <a:xfrm>
            <a:off x="3517392" y="2292096"/>
            <a:ext cx="2377440" cy="1077603"/>
          </a:xfrm>
          <a:prstGeom prst="rect">
            <a:avLst/>
          </a:prstGeom>
          <a:noFill/>
        </p:spPr>
        <p:txBody>
          <a:bodyPr wrap="square">
            <a:spAutoFit/>
          </a:bodyPr>
          <a:lstStyle/>
          <a:p>
            <a:pPr defTabSz="1219170"/>
            <a:r>
              <a:rPr sz="1067">
                <a:solidFill>
                  <a:srgbClr val="555555"/>
                </a:solidFill>
                <a:latin typeface="Calibri"/>
              </a:rPr>
              <a:t>Yas, şükran ve kutlama sofralarında hazırlanan helva; paylaşımın ve dayanışmanın en köklü ifadelerinden biridir. Farklı dönemlerde farklı yorumlarla sofralara taşınmış, hafızanın tatlısıdır.</a:t>
            </a:r>
          </a:p>
        </p:txBody>
      </p:sp>
      <p:sp>
        <p:nvSpPr>
          <p:cNvPr id="17" name="TextBox 16"/>
          <p:cNvSpPr txBox="1"/>
          <p:nvPr/>
        </p:nvSpPr>
        <p:spPr>
          <a:xfrm>
            <a:off x="3517392" y="3377185"/>
            <a:ext cx="2377440" cy="246221"/>
          </a:xfrm>
          <a:prstGeom prst="rect">
            <a:avLst/>
          </a:prstGeom>
          <a:noFill/>
        </p:spPr>
        <p:txBody>
          <a:bodyPr wrap="square">
            <a:spAutoFit/>
          </a:bodyPr>
          <a:lstStyle/>
          <a:p>
            <a:pPr defTabSz="1219170"/>
            <a:r>
              <a:rPr sz="1000" b="1">
                <a:solidFill>
                  <a:srgbClr val="D4A574"/>
                </a:solidFill>
                <a:latin typeface="Calibri"/>
              </a:rPr>
              <a:t>Paylaşım · Hafıza</a:t>
            </a:r>
          </a:p>
        </p:txBody>
      </p:sp>
      <p:sp>
        <p:nvSpPr>
          <p:cNvPr id="18" name="Rectangle 17"/>
          <p:cNvSpPr/>
          <p:nvPr/>
        </p:nvSpPr>
        <p:spPr>
          <a:xfrm>
            <a:off x="6175248"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Rectangle 18"/>
          <p:cNvSpPr/>
          <p:nvPr/>
        </p:nvSpPr>
        <p:spPr>
          <a:xfrm>
            <a:off x="6175248" y="1487424"/>
            <a:ext cx="2621280" cy="60960"/>
          </a:xfrm>
          <a:prstGeom prst="rect">
            <a:avLst/>
          </a:prstGeom>
          <a:solidFill>
            <a:srgbClr val="C48A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0" name="TextBox 19"/>
          <p:cNvSpPr txBox="1"/>
          <p:nvPr/>
        </p:nvSpPr>
        <p:spPr>
          <a:xfrm>
            <a:off x="6297167" y="1609344"/>
            <a:ext cx="2377440" cy="338554"/>
          </a:xfrm>
          <a:prstGeom prst="rect">
            <a:avLst/>
          </a:prstGeom>
          <a:noFill/>
        </p:spPr>
        <p:txBody>
          <a:bodyPr wrap="square">
            <a:spAutoFit/>
          </a:bodyPr>
          <a:lstStyle/>
          <a:p>
            <a:pPr defTabSz="1219170"/>
            <a:r>
              <a:rPr sz="1600" b="1">
                <a:solidFill>
                  <a:srgbClr val="1A1A1A"/>
                </a:solidFill>
                <a:latin typeface="Calibri"/>
              </a:rPr>
              <a:t>Baklava</a:t>
            </a:r>
          </a:p>
        </p:txBody>
      </p:sp>
      <p:sp>
        <p:nvSpPr>
          <p:cNvPr id="21" name="TextBox 20"/>
          <p:cNvSpPr txBox="1"/>
          <p:nvPr/>
        </p:nvSpPr>
        <p:spPr>
          <a:xfrm>
            <a:off x="6297167" y="2011680"/>
            <a:ext cx="2377440" cy="266676"/>
          </a:xfrm>
          <a:prstGeom prst="rect">
            <a:avLst/>
          </a:prstGeom>
          <a:noFill/>
        </p:spPr>
        <p:txBody>
          <a:bodyPr wrap="square">
            <a:spAutoFit/>
          </a:bodyPr>
          <a:lstStyle/>
          <a:p>
            <a:pPr defTabSz="1219170"/>
            <a:r>
              <a:rPr sz="1133" i="1">
                <a:solidFill>
                  <a:srgbClr val="C48A50"/>
                </a:solidFill>
                <a:latin typeface="Calibri"/>
              </a:rPr>
              <a:t>Baklava</a:t>
            </a:r>
          </a:p>
        </p:txBody>
      </p:sp>
      <p:sp>
        <p:nvSpPr>
          <p:cNvPr id="22" name="TextBox 21"/>
          <p:cNvSpPr txBox="1"/>
          <p:nvPr/>
        </p:nvSpPr>
        <p:spPr>
          <a:xfrm>
            <a:off x="6297167" y="2292096"/>
            <a:ext cx="2377440" cy="1077603"/>
          </a:xfrm>
          <a:prstGeom prst="rect">
            <a:avLst/>
          </a:prstGeom>
          <a:noFill/>
        </p:spPr>
        <p:txBody>
          <a:bodyPr wrap="square">
            <a:spAutoFit/>
          </a:bodyPr>
          <a:lstStyle/>
          <a:p>
            <a:pPr defTabSz="1219170"/>
            <a:r>
              <a:rPr sz="1067">
                <a:solidFill>
                  <a:srgbClr val="555555"/>
                </a:solidFill>
                <a:latin typeface="Calibri"/>
              </a:rPr>
              <a:t>İnce yufka, fındık ya da fıstık ve şerbetin buluştuğu baklava; ustalık gerektiren ve kuşaktan kuşağa aktarılan bir pişirme geleneğinin ürünüdür. Hem bayramların hem özel konuklamaların sofra dilidir.</a:t>
            </a:r>
          </a:p>
        </p:txBody>
      </p:sp>
      <p:sp>
        <p:nvSpPr>
          <p:cNvPr id="23" name="TextBox 22"/>
          <p:cNvSpPr txBox="1"/>
          <p:nvPr/>
        </p:nvSpPr>
        <p:spPr>
          <a:xfrm>
            <a:off x="6297167" y="3377185"/>
            <a:ext cx="2377440" cy="246221"/>
          </a:xfrm>
          <a:prstGeom prst="rect">
            <a:avLst/>
          </a:prstGeom>
          <a:noFill/>
        </p:spPr>
        <p:txBody>
          <a:bodyPr wrap="square">
            <a:spAutoFit/>
          </a:bodyPr>
          <a:lstStyle/>
          <a:p>
            <a:pPr defTabSz="1219170"/>
            <a:r>
              <a:rPr sz="1000" b="1">
                <a:solidFill>
                  <a:srgbClr val="C48A50"/>
                </a:solidFill>
                <a:latin typeface="Calibri"/>
              </a:rPr>
              <a:t>Ustalık · Aktarım</a:t>
            </a:r>
          </a:p>
        </p:txBody>
      </p:sp>
      <p:sp>
        <p:nvSpPr>
          <p:cNvPr id="24" name="Rectangle 23"/>
          <p:cNvSpPr/>
          <p:nvPr/>
        </p:nvSpPr>
        <p:spPr>
          <a:xfrm>
            <a:off x="8955024"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5" name="Rectangle 24"/>
          <p:cNvSpPr/>
          <p:nvPr/>
        </p:nvSpPr>
        <p:spPr>
          <a:xfrm>
            <a:off x="8955024" y="1487424"/>
            <a:ext cx="2621280" cy="60960"/>
          </a:xfrm>
          <a:prstGeom prst="rect">
            <a:avLst/>
          </a:prstGeom>
          <a:solidFill>
            <a:srgbClr val="BA80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6" name="TextBox 25"/>
          <p:cNvSpPr txBox="1"/>
          <p:nvPr/>
        </p:nvSpPr>
        <p:spPr>
          <a:xfrm>
            <a:off x="9076943" y="1609344"/>
            <a:ext cx="2377440" cy="338554"/>
          </a:xfrm>
          <a:prstGeom prst="rect">
            <a:avLst/>
          </a:prstGeom>
          <a:noFill/>
        </p:spPr>
        <p:txBody>
          <a:bodyPr wrap="square">
            <a:spAutoFit/>
          </a:bodyPr>
          <a:lstStyle/>
          <a:p>
            <a:pPr defTabSz="1219170"/>
            <a:r>
              <a:rPr sz="1600" b="1">
                <a:solidFill>
                  <a:srgbClr val="1A1A1A"/>
                </a:solidFill>
                <a:latin typeface="Calibri"/>
              </a:rPr>
              <a:t>Börek</a:t>
            </a:r>
          </a:p>
        </p:txBody>
      </p:sp>
      <p:sp>
        <p:nvSpPr>
          <p:cNvPr id="27" name="TextBox 26"/>
          <p:cNvSpPr txBox="1"/>
          <p:nvPr/>
        </p:nvSpPr>
        <p:spPr>
          <a:xfrm>
            <a:off x="9076943" y="2011680"/>
            <a:ext cx="2377440" cy="266676"/>
          </a:xfrm>
          <a:prstGeom prst="rect">
            <a:avLst/>
          </a:prstGeom>
          <a:noFill/>
        </p:spPr>
        <p:txBody>
          <a:bodyPr wrap="square">
            <a:spAutoFit/>
          </a:bodyPr>
          <a:lstStyle/>
          <a:p>
            <a:pPr defTabSz="1219170"/>
            <a:r>
              <a:rPr sz="1133" i="1">
                <a:solidFill>
                  <a:srgbClr val="BA8048"/>
                </a:solidFill>
                <a:latin typeface="Calibri"/>
              </a:rPr>
              <a:t>Pastry</a:t>
            </a:r>
          </a:p>
        </p:txBody>
      </p:sp>
      <p:sp>
        <p:nvSpPr>
          <p:cNvPr id="28" name="TextBox 27"/>
          <p:cNvSpPr txBox="1"/>
          <p:nvPr/>
        </p:nvSpPr>
        <p:spPr>
          <a:xfrm>
            <a:off x="9076943" y="2292096"/>
            <a:ext cx="2377440" cy="1077603"/>
          </a:xfrm>
          <a:prstGeom prst="rect">
            <a:avLst/>
          </a:prstGeom>
          <a:noFill/>
        </p:spPr>
        <p:txBody>
          <a:bodyPr wrap="square">
            <a:spAutoFit/>
          </a:bodyPr>
          <a:lstStyle/>
          <a:p>
            <a:pPr defTabSz="1219170"/>
            <a:r>
              <a:rPr sz="1067">
                <a:solidFill>
                  <a:srgbClr val="555555"/>
                </a:solidFill>
                <a:latin typeface="Calibri"/>
              </a:rPr>
              <a:t>Yufka ve hamurun farklı iç malzemeleriyle buluştuğu börek; her bölgede, her dönemde farklı bir kimlik kazanmıştır. Gündelik mutfaktan şenlik sofrasına uzanan bu çeşitlilik, mutfağın uyarlama gücünü yansıtır.</a:t>
            </a:r>
          </a:p>
        </p:txBody>
      </p:sp>
      <p:sp>
        <p:nvSpPr>
          <p:cNvPr id="29" name="TextBox 28"/>
          <p:cNvSpPr txBox="1"/>
          <p:nvPr/>
        </p:nvSpPr>
        <p:spPr>
          <a:xfrm>
            <a:off x="9076943" y="3377185"/>
            <a:ext cx="2377440" cy="246221"/>
          </a:xfrm>
          <a:prstGeom prst="rect">
            <a:avLst/>
          </a:prstGeom>
          <a:noFill/>
        </p:spPr>
        <p:txBody>
          <a:bodyPr wrap="square">
            <a:spAutoFit/>
          </a:bodyPr>
          <a:lstStyle/>
          <a:p>
            <a:pPr defTabSz="1219170"/>
            <a:r>
              <a:rPr sz="1000" b="1">
                <a:solidFill>
                  <a:srgbClr val="BA8048"/>
                </a:solidFill>
                <a:latin typeface="Calibri"/>
              </a:rPr>
              <a:t>Gündelik · Dönüşüm</a:t>
            </a:r>
          </a:p>
        </p:txBody>
      </p:sp>
      <p:sp>
        <p:nvSpPr>
          <p:cNvPr id="30" name="Rectangle 29"/>
          <p:cNvSpPr/>
          <p:nvPr/>
        </p:nvSpPr>
        <p:spPr>
          <a:xfrm>
            <a:off x="2005584"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1" name="Rectangle 30"/>
          <p:cNvSpPr/>
          <p:nvPr/>
        </p:nvSpPr>
        <p:spPr>
          <a:xfrm>
            <a:off x="2005584" y="3877056"/>
            <a:ext cx="2621280" cy="60960"/>
          </a:xfrm>
          <a:prstGeom prst="rect">
            <a:avLst/>
          </a:prstGeom>
          <a:solidFill>
            <a:srgbClr val="D098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2" name="TextBox 31"/>
          <p:cNvSpPr txBox="1"/>
          <p:nvPr/>
        </p:nvSpPr>
        <p:spPr>
          <a:xfrm>
            <a:off x="2127504" y="3998976"/>
            <a:ext cx="2377440" cy="338554"/>
          </a:xfrm>
          <a:prstGeom prst="rect">
            <a:avLst/>
          </a:prstGeom>
          <a:noFill/>
        </p:spPr>
        <p:txBody>
          <a:bodyPr wrap="square">
            <a:spAutoFit/>
          </a:bodyPr>
          <a:lstStyle/>
          <a:p>
            <a:pPr defTabSz="1219170"/>
            <a:r>
              <a:rPr sz="1600" b="1">
                <a:solidFill>
                  <a:srgbClr val="1A1A1A"/>
                </a:solidFill>
                <a:latin typeface="Calibri"/>
              </a:rPr>
              <a:t>Mantı</a:t>
            </a:r>
          </a:p>
        </p:txBody>
      </p:sp>
      <p:sp>
        <p:nvSpPr>
          <p:cNvPr id="33" name="TextBox 32"/>
          <p:cNvSpPr txBox="1"/>
          <p:nvPr/>
        </p:nvSpPr>
        <p:spPr>
          <a:xfrm>
            <a:off x="2127504" y="4401312"/>
            <a:ext cx="2377440" cy="266676"/>
          </a:xfrm>
          <a:prstGeom prst="rect">
            <a:avLst/>
          </a:prstGeom>
          <a:noFill/>
        </p:spPr>
        <p:txBody>
          <a:bodyPr wrap="square">
            <a:spAutoFit/>
          </a:bodyPr>
          <a:lstStyle/>
          <a:p>
            <a:pPr defTabSz="1219170"/>
            <a:r>
              <a:rPr sz="1133" i="1">
                <a:solidFill>
                  <a:srgbClr val="D09868"/>
                </a:solidFill>
                <a:latin typeface="Calibri"/>
              </a:rPr>
              <a:t>Turkish Dumplings</a:t>
            </a:r>
          </a:p>
        </p:txBody>
      </p:sp>
      <p:sp>
        <p:nvSpPr>
          <p:cNvPr id="34" name="TextBox 33"/>
          <p:cNvSpPr txBox="1"/>
          <p:nvPr/>
        </p:nvSpPr>
        <p:spPr>
          <a:xfrm>
            <a:off x="2127504" y="4681728"/>
            <a:ext cx="2377440" cy="1077603"/>
          </a:xfrm>
          <a:prstGeom prst="rect">
            <a:avLst/>
          </a:prstGeom>
          <a:noFill/>
        </p:spPr>
        <p:txBody>
          <a:bodyPr wrap="square">
            <a:spAutoFit/>
          </a:bodyPr>
          <a:lstStyle/>
          <a:p>
            <a:pPr defTabSz="1219170"/>
            <a:r>
              <a:rPr sz="1067">
                <a:solidFill>
                  <a:srgbClr val="555555"/>
                </a:solidFill>
                <a:latin typeface="Calibri"/>
              </a:rPr>
              <a:t>Göç yollarından sofralara taşınan mantı; hamurun içine sığan bir coğrafya hikâyesidir. Bölgeden bölgeye farklılaşan tarifiyle, mutfak mirasının nasıl yolculuk ettiğinin en güzel kanıtlarından biridir.</a:t>
            </a:r>
          </a:p>
        </p:txBody>
      </p:sp>
      <p:sp>
        <p:nvSpPr>
          <p:cNvPr id="35" name="TextBox 34"/>
          <p:cNvSpPr txBox="1"/>
          <p:nvPr/>
        </p:nvSpPr>
        <p:spPr>
          <a:xfrm>
            <a:off x="2127504" y="5766817"/>
            <a:ext cx="2377440" cy="246221"/>
          </a:xfrm>
          <a:prstGeom prst="rect">
            <a:avLst/>
          </a:prstGeom>
          <a:noFill/>
        </p:spPr>
        <p:txBody>
          <a:bodyPr wrap="square">
            <a:spAutoFit/>
          </a:bodyPr>
          <a:lstStyle/>
          <a:p>
            <a:pPr defTabSz="1219170"/>
            <a:r>
              <a:rPr sz="1000" b="1">
                <a:solidFill>
                  <a:srgbClr val="D09868"/>
                </a:solidFill>
                <a:latin typeface="Calibri"/>
              </a:rPr>
              <a:t>Göç · Yolculuk</a:t>
            </a:r>
          </a:p>
        </p:txBody>
      </p:sp>
      <p:sp>
        <p:nvSpPr>
          <p:cNvPr id="36" name="Rectangle 35"/>
          <p:cNvSpPr/>
          <p:nvPr/>
        </p:nvSpPr>
        <p:spPr>
          <a:xfrm>
            <a:off x="4785360"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7" name="Rectangle 36"/>
          <p:cNvSpPr/>
          <p:nvPr/>
        </p:nvSpPr>
        <p:spPr>
          <a:xfrm>
            <a:off x="4785360" y="3877056"/>
            <a:ext cx="2621280" cy="60960"/>
          </a:xfrm>
          <a:prstGeom prst="rect">
            <a:avLst/>
          </a:prstGeom>
          <a:solidFill>
            <a:srgbClr val="7A9A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8" name="TextBox 37"/>
          <p:cNvSpPr txBox="1"/>
          <p:nvPr/>
        </p:nvSpPr>
        <p:spPr>
          <a:xfrm>
            <a:off x="4907280" y="3998976"/>
            <a:ext cx="2377440" cy="338554"/>
          </a:xfrm>
          <a:prstGeom prst="rect">
            <a:avLst/>
          </a:prstGeom>
          <a:noFill/>
        </p:spPr>
        <p:txBody>
          <a:bodyPr wrap="square">
            <a:spAutoFit/>
          </a:bodyPr>
          <a:lstStyle/>
          <a:p>
            <a:pPr defTabSz="1219170"/>
            <a:r>
              <a:rPr sz="1600" b="1">
                <a:solidFill>
                  <a:srgbClr val="1A1A1A"/>
                </a:solidFill>
                <a:latin typeface="Calibri"/>
              </a:rPr>
              <a:t>Dolma</a:t>
            </a:r>
          </a:p>
        </p:txBody>
      </p:sp>
      <p:sp>
        <p:nvSpPr>
          <p:cNvPr id="39" name="TextBox 38"/>
          <p:cNvSpPr txBox="1"/>
          <p:nvPr/>
        </p:nvSpPr>
        <p:spPr>
          <a:xfrm>
            <a:off x="4907280" y="4401312"/>
            <a:ext cx="2377440" cy="266676"/>
          </a:xfrm>
          <a:prstGeom prst="rect">
            <a:avLst/>
          </a:prstGeom>
          <a:noFill/>
        </p:spPr>
        <p:txBody>
          <a:bodyPr wrap="square">
            <a:spAutoFit/>
          </a:bodyPr>
          <a:lstStyle/>
          <a:p>
            <a:pPr defTabSz="1219170"/>
            <a:r>
              <a:rPr sz="1133" i="1">
                <a:solidFill>
                  <a:srgbClr val="7A9A6A"/>
                </a:solidFill>
                <a:latin typeface="Calibri"/>
              </a:rPr>
              <a:t>Stuffed Leaves &amp; Vegetables</a:t>
            </a:r>
          </a:p>
        </p:txBody>
      </p:sp>
      <p:sp>
        <p:nvSpPr>
          <p:cNvPr id="40" name="TextBox 39"/>
          <p:cNvSpPr txBox="1"/>
          <p:nvPr/>
        </p:nvSpPr>
        <p:spPr>
          <a:xfrm>
            <a:off x="4907280" y="4681729"/>
            <a:ext cx="2377440" cy="913392"/>
          </a:xfrm>
          <a:prstGeom prst="rect">
            <a:avLst/>
          </a:prstGeom>
          <a:noFill/>
        </p:spPr>
        <p:txBody>
          <a:bodyPr wrap="square">
            <a:spAutoFit/>
          </a:bodyPr>
          <a:lstStyle/>
          <a:p>
            <a:pPr defTabSz="1219170"/>
            <a:r>
              <a:rPr lang="tr-TR" sz="1067" dirty="0">
                <a:solidFill>
                  <a:srgbClr val="555555"/>
                </a:solidFill>
                <a:latin typeface="Calibri"/>
              </a:rPr>
              <a:t>Yaprak, biber, patlıcan ya da kabağa sığan bir lezzet geleneği. Çeşitli kültürlerin aynı teknik etrafında ürettiği varyasyonlar, dolmayı ortak bir sofra dilinin en somut örneği yapar.</a:t>
            </a:r>
          </a:p>
        </p:txBody>
      </p:sp>
      <p:sp>
        <p:nvSpPr>
          <p:cNvPr id="41" name="TextBox 40"/>
          <p:cNvSpPr txBox="1"/>
          <p:nvPr/>
        </p:nvSpPr>
        <p:spPr>
          <a:xfrm>
            <a:off x="4907280" y="5766817"/>
            <a:ext cx="2377440" cy="246221"/>
          </a:xfrm>
          <a:prstGeom prst="rect">
            <a:avLst/>
          </a:prstGeom>
          <a:noFill/>
        </p:spPr>
        <p:txBody>
          <a:bodyPr wrap="square">
            <a:spAutoFit/>
          </a:bodyPr>
          <a:lstStyle/>
          <a:p>
            <a:pPr defTabSz="1219170"/>
            <a:r>
              <a:rPr sz="1000" b="1">
                <a:solidFill>
                  <a:srgbClr val="7A9A6A"/>
                </a:solidFill>
                <a:latin typeface="Calibri"/>
              </a:rPr>
              <a:t>Çeşitlilik · Ortak Dil</a:t>
            </a:r>
          </a:p>
        </p:txBody>
      </p:sp>
      <p:sp>
        <p:nvSpPr>
          <p:cNvPr id="42" name="Rectangle 41"/>
          <p:cNvSpPr/>
          <p:nvPr/>
        </p:nvSpPr>
        <p:spPr>
          <a:xfrm>
            <a:off x="7565136"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3" name="Rectangle 42"/>
          <p:cNvSpPr/>
          <p:nvPr/>
        </p:nvSpPr>
        <p:spPr>
          <a:xfrm>
            <a:off x="7565136" y="3877056"/>
            <a:ext cx="2621280" cy="60960"/>
          </a:xfrm>
          <a:prstGeom prst="rect">
            <a:avLst/>
          </a:prstGeom>
          <a:solidFill>
            <a:srgbClr val="D8B8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4" name="TextBox 43"/>
          <p:cNvSpPr txBox="1"/>
          <p:nvPr/>
        </p:nvSpPr>
        <p:spPr>
          <a:xfrm>
            <a:off x="7687056" y="3998976"/>
            <a:ext cx="2377440" cy="338554"/>
          </a:xfrm>
          <a:prstGeom prst="rect">
            <a:avLst/>
          </a:prstGeom>
          <a:noFill/>
        </p:spPr>
        <p:txBody>
          <a:bodyPr wrap="square">
            <a:spAutoFit/>
          </a:bodyPr>
          <a:lstStyle/>
          <a:p>
            <a:pPr defTabSz="1219170"/>
            <a:r>
              <a:rPr sz="1600" b="1">
                <a:solidFill>
                  <a:srgbClr val="1A1A1A"/>
                </a:solidFill>
                <a:latin typeface="Calibri"/>
              </a:rPr>
              <a:t>Pilav</a:t>
            </a:r>
          </a:p>
        </p:txBody>
      </p:sp>
      <p:sp>
        <p:nvSpPr>
          <p:cNvPr id="45" name="TextBox 44"/>
          <p:cNvSpPr txBox="1"/>
          <p:nvPr/>
        </p:nvSpPr>
        <p:spPr>
          <a:xfrm>
            <a:off x="7687056" y="4401312"/>
            <a:ext cx="2377440" cy="266676"/>
          </a:xfrm>
          <a:prstGeom prst="rect">
            <a:avLst/>
          </a:prstGeom>
          <a:noFill/>
        </p:spPr>
        <p:txBody>
          <a:bodyPr wrap="square">
            <a:spAutoFit/>
          </a:bodyPr>
          <a:lstStyle/>
          <a:p>
            <a:pPr defTabSz="1219170"/>
            <a:r>
              <a:rPr sz="1133" i="1">
                <a:solidFill>
                  <a:srgbClr val="D8B880"/>
                </a:solidFill>
                <a:latin typeface="Calibri"/>
              </a:rPr>
              <a:t>Rice Pilaf</a:t>
            </a:r>
          </a:p>
        </p:txBody>
      </p:sp>
      <p:sp>
        <p:nvSpPr>
          <p:cNvPr id="46" name="TextBox 45"/>
          <p:cNvSpPr txBox="1"/>
          <p:nvPr/>
        </p:nvSpPr>
        <p:spPr>
          <a:xfrm>
            <a:off x="7687056" y="4681728"/>
            <a:ext cx="2377440" cy="913392"/>
          </a:xfrm>
          <a:prstGeom prst="rect">
            <a:avLst/>
          </a:prstGeom>
          <a:noFill/>
        </p:spPr>
        <p:txBody>
          <a:bodyPr wrap="square">
            <a:spAutoFit/>
          </a:bodyPr>
          <a:lstStyle/>
          <a:p>
            <a:pPr defTabSz="1219170"/>
            <a:r>
              <a:rPr lang="tr-TR" sz="1067" dirty="0">
                <a:solidFill>
                  <a:srgbClr val="555555"/>
                </a:solidFill>
                <a:latin typeface="Calibri"/>
              </a:rPr>
              <a:t>Yüzyıllar boyunca farklı pişirme teknikleri, malzemeler ve ritüellerle şekillenen pilav; sofranın sabit yıldızıdır. Gündelik öğünden tören sofrasına kadar her bağlamda anlam kazanır.</a:t>
            </a:r>
          </a:p>
        </p:txBody>
      </p:sp>
      <p:sp>
        <p:nvSpPr>
          <p:cNvPr id="47" name="TextBox 46"/>
          <p:cNvSpPr txBox="1"/>
          <p:nvPr/>
        </p:nvSpPr>
        <p:spPr>
          <a:xfrm>
            <a:off x="7687056" y="5766817"/>
            <a:ext cx="2377440" cy="246221"/>
          </a:xfrm>
          <a:prstGeom prst="rect">
            <a:avLst/>
          </a:prstGeom>
          <a:noFill/>
        </p:spPr>
        <p:txBody>
          <a:bodyPr wrap="square">
            <a:spAutoFit/>
          </a:bodyPr>
          <a:lstStyle/>
          <a:p>
            <a:pPr defTabSz="1219170"/>
            <a:r>
              <a:rPr sz="1000" b="1">
                <a:solidFill>
                  <a:srgbClr val="D8B880"/>
                </a:solidFill>
                <a:latin typeface="Calibri"/>
              </a:rPr>
              <a:t>Süreklilik · Temel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3" name="Text 1"/>
          <p:cNvSpPr/>
          <p:nvPr/>
        </p:nvSpPr>
        <p:spPr>
          <a:xfrm>
            <a:off x="426720" y="341376"/>
            <a:ext cx="11338560" cy="585216"/>
          </a:xfrm>
          <a:prstGeom prst="rect">
            <a:avLst/>
          </a:prstGeom>
          <a:noFill/>
          <a:ln/>
        </p:spPr>
        <p:txBody>
          <a:bodyPr wrap="square" rtlCol="0" anchor="ctr"/>
          <a:lstStyle/>
          <a:p>
            <a:pPr defTabSz="1219170"/>
            <a:r>
              <a:rPr lang="en-US" sz="2667" b="1" dirty="0">
                <a:solidFill>
                  <a:srgbClr val="1A1A1A"/>
                </a:solidFill>
                <a:latin typeface="Calibri" pitchFamily="34" charset="0"/>
                <a:ea typeface="Calibri" pitchFamily="34" charset="-122"/>
                <a:cs typeface="Calibri" pitchFamily="34" charset="-120"/>
              </a:rPr>
              <a:t>Mesaj Önerileri</a:t>
            </a:r>
            <a:endParaRPr lang="en-US" sz="2667" dirty="0">
              <a:solidFill>
                <a:prstClr val="black"/>
              </a:solidFill>
              <a:latin typeface="Calibri" panose="020F0502020204030204"/>
            </a:endParaRPr>
          </a:p>
        </p:txBody>
      </p:sp>
      <p:sp>
        <p:nvSpPr>
          <p:cNvPr id="4" name="Text 2"/>
          <p:cNvSpPr/>
          <p:nvPr/>
        </p:nvSpPr>
        <p:spPr>
          <a:xfrm>
            <a:off x="426720" y="877824"/>
            <a:ext cx="11338560" cy="426720"/>
          </a:xfrm>
          <a:prstGeom prst="rect">
            <a:avLst/>
          </a:prstGeom>
          <a:noFill/>
          <a:ln/>
        </p:spPr>
        <p:txBody>
          <a:bodyPr wrap="square" rtlCol="0" anchor="ctr"/>
          <a:lstStyle/>
          <a:p>
            <a:pPr defTabSz="1219170"/>
            <a:r>
              <a:rPr lang="tr-TR" sz="1867" b="1" dirty="0">
                <a:solidFill>
                  <a:srgbClr val="CC0000"/>
                </a:solidFill>
                <a:latin typeface="Calibri" pitchFamily="34" charset="0"/>
                <a:ea typeface="Calibri" pitchFamily="34" charset="-122"/>
                <a:cs typeface="Calibri" pitchFamily="34" charset="-120"/>
              </a:rPr>
              <a:t>Sofrada</a:t>
            </a:r>
            <a:r>
              <a:rPr lang="en-US" sz="1867" b="1" dirty="0">
                <a:solidFill>
                  <a:srgbClr val="CC0000"/>
                </a:solidFill>
                <a:latin typeface="Calibri" pitchFamily="34" charset="0"/>
                <a:ea typeface="Calibri" pitchFamily="34" charset="-122"/>
                <a:cs typeface="Calibri" pitchFamily="34" charset="-120"/>
              </a:rPr>
              <a:t> Miras</a:t>
            </a:r>
            <a:endParaRPr lang="en-US" sz="1867" dirty="0">
              <a:solidFill>
                <a:prstClr val="black"/>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6" name="Shape 4"/>
          <p:cNvSpPr/>
          <p:nvPr/>
        </p:nvSpPr>
        <p:spPr>
          <a:xfrm>
            <a:off x="426720" y="1524000"/>
            <a:ext cx="11338560" cy="1463040"/>
          </a:xfrm>
          <a:prstGeom prst="rect">
            <a:avLst/>
          </a:prstGeom>
          <a:solidFill>
            <a:srgbClr val="FFF0F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7" name="Shape 5"/>
          <p:cNvSpPr/>
          <p:nvPr/>
        </p:nvSpPr>
        <p:spPr>
          <a:xfrm>
            <a:off x="426720" y="1524000"/>
            <a:ext cx="85344" cy="146304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8" name="Text 6"/>
          <p:cNvSpPr/>
          <p:nvPr/>
        </p:nvSpPr>
        <p:spPr>
          <a:xfrm>
            <a:off x="731520" y="164592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"Sofra, birlikte olmanın en eski dilidir."</a:t>
            </a:r>
            <a:endParaRPr lang="en-US" sz="2133" dirty="0">
              <a:solidFill>
                <a:prstClr val="black"/>
              </a:solidFill>
              <a:latin typeface="Calibri" panose="020F0502020204030204"/>
            </a:endParaRPr>
          </a:p>
        </p:txBody>
      </p:sp>
      <p:sp>
        <p:nvSpPr>
          <p:cNvPr id="9" name="Text 7"/>
          <p:cNvSpPr/>
          <p:nvPr/>
        </p:nvSpPr>
        <p:spPr>
          <a:xfrm>
            <a:off x="731520" y="232867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The table is the oldest language of togetherness.</a:t>
            </a:r>
            <a:endParaRPr lang="en-US" sz="1600" dirty="0">
              <a:solidFill>
                <a:prstClr val="black"/>
              </a:solidFill>
              <a:latin typeface="Calibri" panose="020F0502020204030204"/>
            </a:endParaRPr>
          </a:p>
        </p:txBody>
      </p:sp>
      <p:sp>
        <p:nvSpPr>
          <p:cNvPr id="10" name="Shape 8"/>
          <p:cNvSpPr/>
          <p:nvPr/>
        </p:nvSpPr>
        <p:spPr>
          <a:xfrm>
            <a:off x="426720" y="3169920"/>
            <a:ext cx="11338560" cy="1463040"/>
          </a:xfrm>
          <a:prstGeom prst="rect">
            <a:avLst/>
          </a:prstGeom>
          <a:solidFill>
            <a:srgbClr val="F5F5F5"/>
          </a:solidFill>
          <a:ln w="635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11" name="Shape 9"/>
          <p:cNvSpPr/>
          <p:nvPr/>
        </p:nvSpPr>
        <p:spPr>
          <a:xfrm>
            <a:off x="426720" y="3169920"/>
            <a:ext cx="85344" cy="146304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12" name="Text 10"/>
          <p:cNvSpPr/>
          <p:nvPr/>
        </p:nvSpPr>
        <p:spPr>
          <a:xfrm>
            <a:off x="731520" y="329184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"Paylaşılan miras, bugün sofrada yaşamaya devam eder."</a:t>
            </a:r>
            <a:endParaRPr lang="en-US" sz="2133" dirty="0">
              <a:solidFill>
                <a:prstClr val="black"/>
              </a:solidFill>
              <a:latin typeface="Calibri" panose="020F0502020204030204"/>
            </a:endParaRPr>
          </a:p>
        </p:txBody>
      </p:sp>
      <p:sp>
        <p:nvSpPr>
          <p:cNvPr id="13" name="Text 11"/>
          <p:cNvSpPr/>
          <p:nvPr/>
        </p:nvSpPr>
        <p:spPr>
          <a:xfrm>
            <a:off x="731520" y="397459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Shared heritage lives on at the table.</a:t>
            </a:r>
            <a:endParaRPr lang="en-US" sz="1600" dirty="0">
              <a:solidFill>
                <a:prstClr val="black"/>
              </a:solidFill>
              <a:latin typeface="Calibri" panose="020F0502020204030204"/>
            </a:endParaRPr>
          </a:p>
        </p:txBody>
      </p:sp>
      <p:sp>
        <p:nvSpPr>
          <p:cNvPr id="14" name="Shape 12"/>
          <p:cNvSpPr/>
          <p:nvPr/>
        </p:nvSpPr>
        <p:spPr>
          <a:xfrm>
            <a:off x="426720" y="4815840"/>
            <a:ext cx="11338560" cy="1463040"/>
          </a:xfrm>
          <a:prstGeom prst="rect">
            <a:avLst/>
          </a:prstGeom>
          <a:solidFill>
            <a:srgbClr val="F5F5F5"/>
          </a:solidFill>
          <a:ln w="6350">
            <a:solidFill>
              <a:srgbClr val="DDDDDD"/>
            </a:solidFill>
            <a:prstDash val="solid"/>
          </a:ln>
        </p:spPr>
        <p:txBody>
          <a:bodyPr/>
          <a:lstStyle/>
          <a:p>
            <a:pPr defTabSz="1219170"/>
            <a:endParaRPr lang="en-TR" sz="2400">
              <a:solidFill>
                <a:prstClr val="black"/>
              </a:solidFill>
              <a:latin typeface="Calibri" panose="020F0502020204030204"/>
            </a:endParaRPr>
          </a:p>
        </p:txBody>
      </p:sp>
      <p:sp>
        <p:nvSpPr>
          <p:cNvPr id="15" name="Shape 13"/>
          <p:cNvSpPr/>
          <p:nvPr/>
        </p:nvSpPr>
        <p:spPr>
          <a:xfrm>
            <a:off x="426720" y="4815840"/>
            <a:ext cx="85344" cy="1463040"/>
          </a:xfrm>
          <a:prstGeom prst="rect">
            <a:avLst/>
          </a:prstGeom>
          <a:solidFill>
            <a:srgbClr val="CC0000"/>
          </a:solidFill>
          <a:ln w="12700">
            <a:solidFill>
              <a:srgbClr val="CC0000"/>
            </a:solidFill>
            <a:prstDash val="solid"/>
          </a:ln>
        </p:spPr>
        <p:txBody>
          <a:bodyPr/>
          <a:lstStyle/>
          <a:p>
            <a:pPr defTabSz="1219170"/>
            <a:endParaRPr lang="en-TR" sz="2400">
              <a:solidFill>
                <a:prstClr val="black"/>
              </a:solidFill>
              <a:latin typeface="Calibri" panose="020F0502020204030204"/>
            </a:endParaRPr>
          </a:p>
        </p:txBody>
      </p:sp>
      <p:sp>
        <p:nvSpPr>
          <p:cNvPr id="16" name="Text 14"/>
          <p:cNvSpPr/>
          <p:nvPr/>
        </p:nvSpPr>
        <p:spPr>
          <a:xfrm>
            <a:off x="731520" y="493776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"Geçmişten gelen, bugün pişen, yarına aktarılan."</a:t>
            </a:r>
            <a:endParaRPr lang="en-US" sz="2133" dirty="0">
              <a:solidFill>
                <a:prstClr val="black"/>
              </a:solidFill>
              <a:latin typeface="Calibri" panose="020F0502020204030204"/>
            </a:endParaRPr>
          </a:p>
        </p:txBody>
      </p:sp>
      <p:sp>
        <p:nvSpPr>
          <p:cNvPr id="17" name="Text 15"/>
          <p:cNvSpPr/>
          <p:nvPr/>
        </p:nvSpPr>
        <p:spPr>
          <a:xfrm>
            <a:off x="731520" y="562051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From the past, cooked today, passed on tomorrow.</a:t>
            </a:r>
            <a:endParaRPr lang="en-US" sz="1600" dirty="0">
              <a:solidFill>
                <a:prstClr val="black"/>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1D8B-5C35-0E4B-E9BA-816CD3A546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7CCF64-24B2-835A-CF97-B08301C67A68}"/>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id="{21AE3262-44CB-29EE-382E-EA3D4E544734}"/>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TÜRK MUTFAĞI HAFTASI WEB SİTESİ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id="{AE170248-FDC0-5DB1-CCDE-BF54B798F93D}"/>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id="{64EC77C1-D973-67DE-A978-E6773F848B77}"/>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Türk Mutfağı Haftası kapsamında bir internet sayfası hazırlanmıştır; sayfaya </a:t>
            </a:r>
            <a:r>
              <a:rPr lang="tr-TR" sz="1600"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turkishcuisineweek.com </a:t>
            </a:r>
            <a:r>
              <a:rPr lang="tr-TR" sz="1600" dirty="0">
                <a:solidFill>
                  <a:prstClr val="black"/>
                </a:solidFill>
                <a:latin typeface="Calibri" panose="020F0502020204030204"/>
              </a:rPr>
              <a:t>ve adresinden erişim sağlanmaktadır. </a:t>
            </a:r>
          </a:p>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Bu portalda yer alan içerik şeflere yol gösterecektir. Asırlık Tariflerle Türk Mutfağı Kitabı’ndan derlenen tariflerin ve bu tarifler için özel hazırlanan uygulama videolarının “Türk Mutfağı Akademisi” başlığı altında yer aldığı internet sayfası, Türk mutfağının zenginliğini, ünlü şef, akademisyen ve uzmanların katkılarıyla uluslararası alanda tanıtmaya katkı sağlayacaktır.</a:t>
            </a:r>
          </a:p>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Türk Mutfağı Haftası öncesinde bu bölümde yer alan video ve içeriklerin etkinliklerde görev alacak mutfak personeli tarafından takip edilmesi beklenmektedir.</a:t>
            </a:r>
          </a:p>
          <a:p>
            <a:pPr marL="228594" indent="-228594" defTabSz="1219170">
              <a:spcBef>
                <a:spcPts val="600"/>
              </a:spcBef>
              <a:spcAft>
                <a:spcPts val="800"/>
              </a:spcAft>
              <a:buFont typeface="Arial" panose="020B0604020202020204" pitchFamily="34" charset="0"/>
              <a:buChar char="•"/>
            </a:pPr>
            <a:endParaRPr lang="tr-TR" sz="1600" dirty="0">
              <a:solidFill>
                <a:prstClr val="black"/>
              </a:solidFill>
              <a:latin typeface="Calibri" panose="020F0502020204030204"/>
            </a:endParaRPr>
          </a:p>
          <a:p>
            <a:pPr marL="228594" indent="-228594" defTabSz="1219170">
              <a:buFont typeface="Arial" panose="020B0604020202020204" pitchFamily="34" charset="0"/>
              <a:buChar char="•"/>
            </a:pPr>
            <a:endParaRPr lang="tr-TR" sz="1600" dirty="0">
              <a:solidFill>
                <a:prstClr val="black"/>
              </a:solidFill>
              <a:latin typeface="Calibri" panose="020F0502020204030204"/>
            </a:endParaRPr>
          </a:p>
        </p:txBody>
      </p:sp>
      <p:pic>
        <p:nvPicPr>
          <p:cNvPr id="3" name="Resim 5">
            <a:extLst>
              <a:ext uri="{FF2B5EF4-FFF2-40B4-BE49-F238E27FC236}">
                <a16:creationId xmlns:a16="http://schemas.microsoft.com/office/drawing/2014/main" id="{CD8AD86E-F049-6160-A246-3CB76E575AF3}"/>
              </a:ext>
            </a:extLst>
          </p:cNvPr>
          <p:cNvPicPr>
            <a:picLocks noChangeAspect="1"/>
          </p:cNvPicPr>
          <p:nvPr/>
        </p:nvPicPr>
        <p:blipFill rotWithShape="1">
          <a:blip r:embed="rId3">
            <a:extLst>
              <a:ext uri="{28A0092B-C50C-407E-A947-70E740481C1C}">
                <a14:useLocalDpi xmlns:a14="http://schemas.microsoft.com/office/drawing/2010/main" val="0"/>
              </a:ext>
            </a:extLst>
          </a:blip>
          <a:srcRect t="-245"/>
          <a:stretch/>
        </p:blipFill>
        <p:spPr>
          <a:xfrm>
            <a:off x="491936" y="2422896"/>
            <a:ext cx="5197473" cy="2439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3869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1511</Words>
  <Application>Microsoft Office PowerPoint</Application>
  <PresentationFormat>Widescreen</PresentationFormat>
  <Paragraphs>224</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İş takvimi</vt:lpstr>
      <vt:lpstr>İş takvimi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Ezgi Memiş</dc:creator>
  <cp:lastModifiedBy>Ezgi Memiş</cp:lastModifiedBy>
  <cp:revision>1</cp:revision>
  <dcterms:created xsi:type="dcterms:W3CDTF">2026-04-23T07:27:37Z</dcterms:created>
  <dcterms:modified xsi:type="dcterms:W3CDTF">2026-04-23T07:32:47Z</dcterms:modified>
</cp:coreProperties>
</file>